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47"/>
  </p:notesMasterIdLst>
  <p:handoutMasterIdLst>
    <p:handoutMasterId r:id="rId48"/>
  </p:handoutMasterIdLst>
  <p:sldIdLst>
    <p:sldId id="1595" r:id="rId6"/>
    <p:sldId id="1570" r:id="rId7"/>
    <p:sldId id="1597" r:id="rId8"/>
    <p:sldId id="1598" r:id="rId9"/>
    <p:sldId id="1599" r:id="rId10"/>
    <p:sldId id="1600" r:id="rId11"/>
    <p:sldId id="1601" r:id="rId12"/>
    <p:sldId id="1602" r:id="rId13"/>
    <p:sldId id="1603" r:id="rId14"/>
    <p:sldId id="1604" r:id="rId15"/>
    <p:sldId id="1605" r:id="rId16"/>
    <p:sldId id="1606" r:id="rId17"/>
    <p:sldId id="1607" r:id="rId18"/>
    <p:sldId id="1608" r:id="rId19"/>
    <p:sldId id="1609" r:id="rId20"/>
    <p:sldId id="1610" r:id="rId21"/>
    <p:sldId id="1611" r:id="rId22"/>
    <p:sldId id="1612" r:id="rId23"/>
    <p:sldId id="1613" r:id="rId24"/>
    <p:sldId id="1614" r:id="rId25"/>
    <p:sldId id="1615" r:id="rId26"/>
    <p:sldId id="1616" r:id="rId27"/>
    <p:sldId id="1617" r:id="rId28"/>
    <p:sldId id="1618" r:id="rId29"/>
    <p:sldId id="1619" r:id="rId30"/>
    <p:sldId id="1620" r:id="rId31"/>
    <p:sldId id="1621" r:id="rId32"/>
    <p:sldId id="1622" r:id="rId33"/>
    <p:sldId id="1623" r:id="rId34"/>
    <p:sldId id="1624" r:id="rId35"/>
    <p:sldId id="1625" r:id="rId36"/>
    <p:sldId id="1626" r:id="rId37"/>
    <p:sldId id="1627" r:id="rId38"/>
    <p:sldId id="1628" r:id="rId39"/>
    <p:sldId id="1629" r:id="rId40"/>
    <p:sldId id="1630" r:id="rId41"/>
    <p:sldId id="1631" r:id="rId42"/>
    <p:sldId id="1632" r:id="rId43"/>
    <p:sldId id="1633" r:id="rId44"/>
    <p:sldId id="1634" r:id="rId45"/>
    <p:sldId id="1592" r:id="rId4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1CF359-E7F9-40D0-973E-437D55282E99}">
          <p14:sldIdLst>
            <p14:sldId id="1595"/>
            <p14:sldId id="1570"/>
          </p14:sldIdLst>
        </p14:section>
        <p14:section name="Serverless" id="{D92F80AD-84BD-478B-9423-DC05D81BDA29}">
          <p14:sldIdLst>
            <p14:sldId id="1597"/>
            <p14:sldId id="1598"/>
            <p14:sldId id="1599"/>
            <p14:sldId id="1600"/>
            <p14:sldId id="1601"/>
            <p14:sldId id="1602"/>
            <p14:sldId id="1603"/>
            <p14:sldId id="1604"/>
          </p14:sldIdLst>
        </p14:section>
        <p14:section name="Intro Functions" id="{D5A0AADB-8871-4F0C-B9C9-C7161CA29A27}">
          <p14:sldIdLst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</p14:sldIdLst>
        </p14:section>
        <p14:section name="Use case" id="{A09B9D44-350F-410A-ADE3-73B314047A1A}">
          <p14:sldIdLst>
            <p14:sldId id="1614"/>
            <p14:sldId id="1615"/>
            <p14:sldId id="1616"/>
            <p14:sldId id="1617"/>
            <p14:sldId id="1618"/>
          </p14:sldIdLst>
        </p14:section>
        <p14:section name="Development" id="{4BBF9D40-A645-4CDD-9E8F-6F15BAFE84E6}">
          <p14:sldIdLst>
            <p14:sldId id="1619"/>
            <p14:sldId id="1620"/>
          </p14:sldIdLst>
        </p14:section>
        <p14:section name="Scaling" id="{90FB407C-8137-4E32-9227-82618F76E366}">
          <p14:sldIdLst>
            <p14:sldId id="1621"/>
            <p14:sldId id="1622"/>
            <p14:sldId id="1623"/>
            <p14:sldId id="1624"/>
            <p14:sldId id="1625"/>
          </p14:sldIdLst>
        </p14:section>
        <p14:section name="Pricing" id="{F930DF08-A5D3-46F3-BA69-F5D70614C112}">
          <p14:sldIdLst>
            <p14:sldId id="1626"/>
            <p14:sldId id="1627"/>
            <p14:sldId id="1628"/>
            <p14:sldId id="1629"/>
          </p14:sldIdLst>
        </p14:section>
        <p14:section name="Best practices" id="{8B94D446-CF81-4982-98C7-403649DA535B}">
          <p14:sldIdLst>
            <p14:sldId id="1630"/>
            <p14:sldId id="1631"/>
            <p14:sldId id="1632"/>
            <p14:sldId id="1633"/>
            <p14:sldId id="1634"/>
          </p14:sldIdLst>
        </p14:section>
        <p14:section name="End" id="{A13DE45B-1363-48CA-960D-EC812B14E970}">
          <p14:sldIdLst>
            <p14:sldId id="15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2136" autoAdjust="0"/>
  </p:normalViewPr>
  <p:slideViewPr>
    <p:cSldViewPr snapToGrid="0">
      <p:cViewPr>
        <p:scale>
          <a:sx n="86" d="100"/>
          <a:sy n="86" d="100"/>
        </p:scale>
        <p:origin x="30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11/3/2017 3:35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11/3/2017 3:35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3:35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426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6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464">
              <a:spcAft>
                <a:spcPts val="346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54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95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06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7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3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43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7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4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3:39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1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5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7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37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87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94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1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83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76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3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3:43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76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41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77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19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36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10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87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9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087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3:35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3:43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42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3:43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27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3:43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03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3:43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04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15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41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19B5F75-CE32-4BB1-96C8-FCEFD1E25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7569" cy="6994525"/>
          </a:xfrm>
          <a:prstGeom prst="rect">
            <a:avLst/>
          </a:prstGeom>
          <a:gradFill flip="none" rotWithShape="1">
            <a:gsLst>
              <a:gs pos="76000">
                <a:schemeClr val="bg2">
                  <a:alpha val="70000"/>
                </a:schemeClr>
              </a:gs>
              <a:gs pos="0">
                <a:schemeClr val="bg2">
                  <a:alpha val="7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D4A1A-F4B7-4BF0-994C-B37037EC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294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65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61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8" r:id="rId31"/>
    <p:sldLayoutId id="2147484579" r:id="rId32"/>
    <p:sldLayoutId id="2147484580" r:id="rId33"/>
    <p:sldLayoutId id="2147484581" r:id="rId34"/>
    <p:sldLayoutId id="2147484582" r:id="rId3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29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26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5" Type="http://schemas.openxmlformats.org/officeDocument/2006/relationships/image" Target="../media/image30.png"/><Relationship Id="rId10" Type="http://schemas.openxmlformats.org/officeDocument/2006/relationships/hyperlink" Target="https://azure.microsoft.com/en-us/services/stream-analytics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14" Type="http://schemas.openxmlformats.org/officeDocument/2006/relationships/hyperlink" Target="https://azure.microsoft.com/en-us/services/active-directory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functions-scale#runtime-scal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Global Office 365 Bootcamp – </a:t>
            </a:r>
            <a:br>
              <a:rPr lang="en-US" dirty="0"/>
            </a:br>
            <a:r>
              <a:rPr lang="en-US" dirty="0"/>
              <a:t>Madrid, Spain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Alberto Diaz Martin</a:t>
            </a:r>
          </a:p>
          <a:p>
            <a:endParaRPr lang="en-US" dirty="0"/>
          </a:p>
          <a:p>
            <a:r>
              <a:rPr lang="en-US" dirty="0"/>
              <a:t>CTIO at ENCAMINA – Azure MVP</a:t>
            </a:r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sp>
        <p:nvSpPr>
          <p:cNvPr id="16" name="Platform"/>
          <p:cNvSpPr/>
          <p:nvPr/>
        </p:nvSpPr>
        <p:spPr bwMode="auto">
          <a:xfrm>
            <a:off x="4060243" y="2061471"/>
            <a:ext cx="6557297" cy="359075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2" tIns="205652" rIns="137082" bIns="1096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8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35" name="Functions">
            <a:extLst>
              <a:ext uri="{FF2B5EF4-FFF2-40B4-BE49-F238E27FC236}">
                <a16:creationId xmlns:a16="http://schemas.microsoft.com/office/drawing/2014/main" id="{F2BEE939-F3F7-49E1-AD07-CED5DA36444D}"/>
              </a:ext>
            </a:extLst>
          </p:cNvPr>
          <p:cNvGrpSpPr/>
          <p:nvPr/>
        </p:nvGrpSpPr>
        <p:grpSpPr>
          <a:xfrm>
            <a:off x="4132814" y="2666328"/>
            <a:ext cx="2095020" cy="1508057"/>
            <a:chOff x="3436883" y="2389036"/>
            <a:chExt cx="2794153" cy="2011312"/>
          </a:xfrm>
        </p:grpSpPr>
        <p:sp>
          <p:nvSpPr>
            <p:cNvPr id="5" name="Rectangle 4"/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54" tIns="111881" rIns="139851" bIns="1118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130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51" tIns="111881" rIns="139851" bIns="1118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4815" indent="-174815" defTabSz="699251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endParaRPr lang="en-US" sz="11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37" name="Freeform 18"/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41" tIns="34270" rIns="68541" bIns="34270" numCol="1" anchor="t" anchorCtr="0" compatLnSpc="1">
                <a:prstTxWarp prst="textNoShape">
                  <a:avLst/>
                </a:prstTxWarp>
              </a:bodyPr>
              <a:lstStyle/>
              <a:p>
                <a:pPr defTabSz="699059">
                  <a:defRPr/>
                </a:pPr>
                <a:endParaRPr lang="en-US" sz="135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11" name="Straight Connector 10"/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/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6" name="Logic apps">
            <a:extLst>
              <a:ext uri="{FF2B5EF4-FFF2-40B4-BE49-F238E27FC236}">
                <a16:creationId xmlns:a16="http://schemas.microsoft.com/office/drawing/2014/main" id="{175652AA-13F9-4707-A9C6-B55726FC4687}"/>
              </a:ext>
            </a:extLst>
          </p:cNvPr>
          <p:cNvGrpSpPr/>
          <p:nvPr/>
        </p:nvGrpSpPr>
        <p:grpSpPr>
          <a:xfrm>
            <a:off x="6254013" y="2666328"/>
            <a:ext cx="1966995" cy="1508057"/>
            <a:chOff x="6265952" y="2389036"/>
            <a:chExt cx="2623404" cy="201131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265952" y="2389036"/>
              <a:ext cx="2623404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54" tIns="111881" rIns="139851" bIns="1118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130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6265952" y="2994701"/>
              <a:ext cx="2623404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51" tIns="111881" rIns="139851" bIns="1118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4815" indent="-174815" defTabSz="699251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endParaRPr lang="en-US" sz="11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082" tIns="109666" rIns="137082" bIns="1096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88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082" tIns="109666" rIns="137082" bIns="1096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88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082" tIns="109666" rIns="137082" bIns="1096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88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99059">
                  <a:defRPr/>
                </a:pPr>
                <a:endParaRPr lang="en-US" sz="135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99059">
                  <a:defRPr/>
                </a:pPr>
                <a:endParaRPr lang="en-US" sz="135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99059">
                  <a:defRPr/>
                </a:pPr>
                <a:endParaRPr lang="en-US" sz="135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39" name="IoT">
            <a:extLst>
              <a:ext uri="{FF2B5EF4-FFF2-40B4-BE49-F238E27FC236}">
                <a16:creationId xmlns:a16="http://schemas.microsoft.com/office/drawing/2014/main" id="{7D77C0AF-F903-4B2A-9EA2-90E264AA40EA}"/>
              </a:ext>
            </a:extLst>
          </p:cNvPr>
          <p:cNvGrpSpPr/>
          <p:nvPr/>
        </p:nvGrpSpPr>
        <p:grpSpPr>
          <a:xfrm>
            <a:off x="4132814" y="4706744"/>
            <a:ext cx="6433980" cy="866093"/>
            <a:chOff x="3436883" y="5127960"/>
            <a:chExt cx="8450318" cy="1137519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11937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3688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85750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8750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6278128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 &amp; </a:t>
              </a:r>
              <a:b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</a:b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Access Control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D5E2BC-A87B-4F7C-9EF9-0B3E30EDCC8F}"/>
                </a:ext>
              </a:extLst>
            </p:cNvPr>
            <p:cNvSpPr/>
            <p:nvPr/>
          </p:nvSpPr>
          <p:spPr bwMode="auto">
            <a:xfrm>
              <a:off x="1053999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666" rIns="0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4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26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B4E57D9A-AA17-47D4-935A-F80D23398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188" y="5693275"/>
              <a:ext cx="813697" cy="42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22D9BFE9-5A8F-4B96-A733-55D9CDA4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286142" y="5693275"/>
              <a:ext cx="489932" cy="424740"/>
            </a:xfrm>
            <a:prstGeom prst="rect">
              <a:avLst/>
            </a:prstGeom>
          </p:spPr>
        </p:pic>
        <p:pic>
          <p:nvPicPr>
            <p:cNvPr id="32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C3312916-C0B8-4839-85BB-62C440F3B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930653" y="5717087"/>
              <a:ext cx="565889" cy="38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FF9A9356-9504-45FE-853D-229892799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519094" y="5669423"/>
              <a:ext cx="547763" cy="46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DF1903EA-0F53-405C-BD61-E1383F067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165636" y="5699174"/>
              <a:ext cx="413434" cy="40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AD844650-CF5F-47A0-93CA-0DACD0DD3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046" y="5727002"/>
              <a:ext cx="453369" cy="45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Event grid">
            <a:extLst>
              <a:ext uri="{FF2B5EF4-FFF2-40B4-BE49-F238E27FC236}">
                <a16:creationId xmlns:a16="http://schemas.microsoft.com/office/drawing/2014/main" id="{6B94E3BD-A778-42C4-A4D5-AF1BDE4B55BC}"/>
              </a:ext>
            </a:extLst>
          </p:cNvPr>
          <p:cNvGrpSpPr/>
          <p:nvPr/>
        </p:nvGrpSpPr>
        <p:grpSpPr>
          <a:xfrm>
            <a:off x="8248513" y="2666328"/>
            <a:ext cx="2279742" cy="1508057"/>
            <a:chOff x="9093048" y="2389036"/>
            <a:chExt cx="3040518" cy="201131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D963BC8-95AF-42D7-82C2-432B885989B5}"/>
                </a:ext>
              </a:extLst>
            </p:cNvPr>
            <p:cNvSpPr/>
            <p:nvPr/>
          </p:nvSpPr>
          <p:spPr bwMode="auto">
            <a:xfrm>
              <a:off x="9093048" y="2389036"/>
              <a:ext cx="3040518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54" tIns="111881" rIns="139851" bIns="1118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130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92162FA-8CDB-415F-8028-26419B9D6555}"/>
                </a:ext>
              </a:extLst>
            </p:cNvPr>
            <p:cNvSpPr/>
            <p:nvPr/>
          </p:nvSpPr>
          <p:spPr bwMode="auto">
            <a:xfrm>
              <a:off x="9093048" y="2994701"/>
              <a:ext cx="3040518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51" tIns="111881" rIns="139851" bIns="1118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4815" indent="-174815" defTabSz="699251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endParaRPr lang="en-US" sz="11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pic>
          <p:nvPicPr>
            <p:cNvPr id="1038" name="Picture 14" descr="Image result for azure event grid">
              <a:extLst>
                <a:ext uri="{FF2B5EF4-FFF2-40B4-BE49-F238E27FC236}">
                  <a16:creationId xmlns:a16="http://schemas.microsoft.com/office/drawing/2014/main" id="{4B1EF275-09D5-49D3-AE61-397BF233E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16" y="2520115"/>
              <a:ext cx="656699" cy="34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Development">
            <a:extLst>
              <a:ext uri="{FF2B5EF4-FFF2-40B4-BE49-F238E27FC236}">
                <a16:creationId xmlns:a16="http://schemas.microsoft.com/office/drawing/2014/main" id="{01C07370-93F9-4248-84DE-5EDFA8FEBCB5}"/>
              </a:ext>
            </a:extLst>
          </p:cNvPr>
          <p:cNvGrpSpPr/>
          <p:nvPr/>
        </p:nvGrpSpPr>
        <p:grpSpPr>
          <a:xfrm>
            <a:off x="1905102" y="2061471"/>
            <a:ext cx="1979006" cy="3590756"/>
            <a:chOff x="465758" y="1582329"/>
            <a:chExt cx="2639424" cy="4789034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65758" y="1582329"/>
              <a:ext cx="2639424" cy="47890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82" tIns="205652" rIns="137082" bIns="1096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dirty="0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600126" y="3946199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Local development</a:t>
              </a: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600126" y="4726362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Monitoring</a:t>
              </a: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600126" y="2389033"/>
              <a:ext cx="2370688" cy="75515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IDE support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600126" y="3168448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Integrated DevOps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6D62AC-4DD7-48DB-85B1-19777ED47C42}"/>
                </a:ext>
              </a:extLst>
            </p:cNvPr>
            <p:cNvSpPr/>
            <p:nvPr/>
          </p:nvSpPr>
          <p:spPr bwMode="auto">
            <a:xfrm>
              <a:off x="600126" y="5506525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6957" tIns="109666" rIns="137082" bIns="1096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88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9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Visual Debug History</a:t>
              </a:r>
            </a:p>
          </p:txBody>
        </p:sp>
        <p:sp>
          <p:nvSpPr>
            <p:cNvPr id="67" name="Freeform 33"/>
            <p:cNvSpPr>
              <a:spLocks noEditPoints="1"/>
            </p:cNvSpPr>
            <p:nvPr/>
          </p:nvSpPr>
          <p:spPr bwMode="auto">
            <a:xfrm>
              <a:off x="827890" y="4159770"/>
              <a:ext cx="367950" cy="331812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41" tIns="34270" rIns="68541" bIns="34270" numCol="1" anchor="t" anchorCtr="0" compatLnSpc="1">
              <a:prstTxWarp prst="textNoShape">
                <a:avLst/>
              </a:prstTxWarp>
            </a:bodyPr>
            <a:lstStyle/>
            <a:p>
              <a:pPr defTabSz="699059">
                <a:defRPr/>
              </a:pPr>
              <a:endParaRPr lang="en-US" sz="135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7" name="Freeform 41"/>
            <p:cNvSpPr>
              <a:spLocks noEditPoints="1"/>
            </p:cNvSpPr>
            <p:nvPr/>
          </p:nvSpPr>
          <p:spPr bwMode="auto">
            <a:xfrm>
              <a:off x="805385" y="4880352"/>
              <a:ext cx="412961" cy="441433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41" tIns="34270" rIns="68541" bIns="34270" numCol="1" anchor="t" anchorCtr="0" compatLnSpc="1">
              <a:prstTxWarp prst="textNoShape">
                <a:avLst/>
              </a:prstTxWarp>
            </a:bodyPr>
            <a:lstStyle/>
            <a:p>
              <a:pPr defTabSz="699059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7"/>
            <a:srcRect t="24612" b="31602"/>
            <a:stretch/>
          </p:blipFill>
          <p:spPr>
            <a:xfrm>
              <a:off x="548944" y="2579670"/>
              <a:ext cx="925843" cy="373884"/>
            </a:xfrm>
            <a:prstGeom prst="rect">
              <a:avLst/>
            </a:prstGeom>
          </p:spPr>
        </p:pic>
        <p:sp>
          <p:nvSpPr>
            <p:cNvPr id="57" name="arrow_5">
              <a:extLst>
                <a:ext uri="{FF2B5EF4-FFF2-40B4-BE49-F238E27FC236}">
                  <a16:creationId xmlns:a16="http://schemas.microsoft.com/office/drawing/2014/main" id="{8C45ED02-1047-45CD-93DC-750BEE1004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9720" y="3362315"/>
              <a:ext cx="364291" cy="365760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99493">
                <a:defRPr/>
              </a:pPr>
              <a:endParaRPr lang="en-US" sz="67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75" name="Eye">
              <a:extLst>
                <a:ext uri="{FF2B5EF4-FFF2-40B4-BE49-F238E27FC236}">
                  <a16:creationId xmlns:a16="http://schemas.microsoft.com/office/drawing/2014/main" id="{A345FAC2-D06D-47B9-A9D6-D14DFA1C23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6125" y="5787804"/>
              <a:ext cx="411480" cy="227186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99493">
                <a:defRPr/>
              </a:pPr>
              <a:endParaRPr lang="en-US" sz="67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06EDC10-7350-430F-B617-09FAB4033904}"/>
              </a:ext>
            </a:extLst>
          </p:cNvPr>
          <p:cNvGrpSpPr/>
          <p:nvPr/>
        </p:nvGrpSpPr>
        <p:grpSpPr>
          <a:xfrm>
            <a:off x="4201270" y="3151578"/>
            <a:ext cx="2061873" cy="297203"/>
            <a:chOff x="4530285" y="2523547"/>
            <a:chExt cx="2750334" cy="396439"/>
          </a:xfrm>
        </p:grpSpPr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51B82445-EED6-4976-99DB-DCA83C57374B}"/>
                </a:ext>
              </a:extLst>
            </p:cNvPr>
            <p:cNvSpPr txBox="1">
              <a:spLocks/>
            </p:cNvSpPr>
            <p:nvPr/>
          </p:nvSpPr>
          <p:spPr>
            <a:xfrm>
              <a:off x="4675958" y="2523547"/>
              <a:ext cx="2604661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Developer productivity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A8E056F-11D2-4CDF-B2FC-4901BD2B3DB3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B7D5ABC-0CF0-454E-ADC7-E30304CF93DA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heck">
                <a:extLst>
                  <a:ext uri="{FF2B5EF4-FFF2-40B4-BE49-F238E27FC236}">
                    <a16:creationId xmlns:a16="http://schemas.microsoft.com/office/drawing/2014/main" id="{C3DC1F29-B4AC-43AC-8956-2A7CD74DE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4394"/>
                <a:ext cx="91453" cy="64576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04CB766-F5BB-4A94-86EC-375926434B43}"/>
              </a:ext>
            </a:extLst>
          </p:cNvPr>
          <p:cNvGrpSpPr/>
          <p:nvPr/>
        </p:nvGrpSpPr>
        <p:grpSpPr>
          <a:xfrm>
            <a:off x="4201269" y="3496425"/>
            <a:ext cx="2074090" cy="297203"/>
            <a:chOff x="4530285" y="2533358"/>
            <a:chExt cx="2766628" cy="396439"/>
          </a:xfrm>
        </p:grpSpPr>
        <p:sp>
          <p:nvSpPr>
            <p:cNvPr id="82" name="Content Placeholder 2">
              <a:extLst>
                <a:ext uri="{FF2B5EF4-FFF2-40B4-BE49-F238E27FC236}">
                  <a16:creationId xmlns:a16="http://schemas.microsoft.com/office/drawing/2014/main" id="{F03241A0-2E33-4A66-95AB-150C251FAC3B}"/>
                </a:ext>
              </a:extLst>
            </p:cNvPr>
            <p:cNvSpPr txBox="1">
              <a:spLocks/>
            </p:cNvSpPr>
            <p:nvPr/>
          </p:nvSpPr>
          <p:spPr>
            <a:xfrm>
              <a:off x="4644448" y="2533358"/>
              <a:ext cx="2652465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Triggers and Bindings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EEC15CE-7FAA-47D8-973A-D72B242E12DE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987E46B-68B6-4FA5-A052-3029C87CB261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check">
                <a:extLst>
                  <a:ext uri="{FF2B5EF4-FFF2-40B4-BE49-F238E27FC236}">
                    <a16:creationId xmlns:a16="http://schemas.microsoft.com/office/drawing/2014/main" id="{DCF7849C-9E30-4469-9177-A3AEA9846B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162" y="2694395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BC8D1C-15C0-4B16-AEA4-BF3F93C0BAE0}"/>
              </a:ext>
            </a:extLst>
          </p:cNvPr>
          <p:cNvGrpSpPr/>
          <p:nvPr/>
        </p:nvGrpSpPr>
        <p:grpSpPr>
          <a:xfrm>
            <a:off x="4201269" y="3841272"/>
            <a:ext cx="2095020" cy="297203"/>
            <a:chOff x="4530285" y="2515931"/>
            <a:chExt cx="2794547" cy="396439"/>
          </a:xfrm>
        </p:grpSpPr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16A0D63F-F2B0-4CB1-BFD0-02B9CE2FE3C3}"/>
                </a:ext>
              </a:extLst>
            </p:cNvPr>
            <p:cNvSpPr txBox="1">
              <a:spLocks/>
            </p:cNvSpPr>
            <p:nvPr/>
          </p:nvSpPr>
          <p:spPr>
            <a:xfrm>
              <a:off x="4651852" y="2515931"/>
              <a:ext cx="2672980" cy="396439"/>
            </a:xfrm>
            <a:prstGeom prst="rect">
              <a:avLst/>
            </a:prstGeom>
          </p:spPr>
          <p:txBody>
            <a:bodyPr vert="horz" wrap="square" lIns="109666" tIns="68541" rIns="0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Flexible deployment options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428765C-D13E-4915-A9D6-ACB7B393B255}"/>
                </a:ext>
              </a:extLst>
            </p:cNvPr>
            <p:cNvGrpSpPr/>
            <p:nvPr/>
          </p:nvGrpSpPr>
          <p:grpSpPr>
            <a:xfrm>
              <a:off x="4530285" y="2635230"/>
              <a:ext cx="182906" cy="182905"/>
              <a:chOff x="653229" y="2635230"/>
              <a:chExt cx="182906" cy="182905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5E27976-8359-464E-AD18-45651620C818}"/>
                  </a:ext>
                </a:extLst>
              </p:cNvPr>
              <p:cNvSpPr/>
              <p:nvPr/>
            </p:nvSpPr>
            <p:spPr bwMode="auto">
              <a:xfrm>
                <a:off x="653229" y="2635230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check">
                <a:extLst>
                  <a:ext uri="{FF2B5EF4-FFF2-40B4-BE49-F238E27FC236}">
                    <a16:creationId xmlns:a16="http://schemas.microsoft.com/office/drawing/2014/main" id="{C34325CC-C972-4452-967C-13517FF198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8088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D0C5B52-6C87-4045-BCA4-C3B29B9EF118}"/>
              </a:ext>
            </a:extLst>
          </p:cNvPr>
          <p:cNvGrpSpPr/>
          <p:nvPr/>
        </p:nvGrpSpPr>
        <p:grpSpPr>
          <a:xfrm>
            <a:off x="6351347" y="3151578"/>
            <a:ext cx="2061873" cy="297203"/>
            <a:chOff x="4530285" y="2523546"/>
            <a:chExt cx="2750334" cy="396439"/>
          </a:xfrm>
        </p:grpSpPr>
        <p:sp>
          <p:nvSpPr>
            <p:cNvPr id="92" name="Content Placeholder 2">
              <a:extLst>
                <a:ext uri="{FF2B5EF4-FFF2-40B4-BE49-F238E27FC236}">
                  <a16:creationId xmlns:a16="http://schemas.microsoft.com/office/drawing/2014/main" id="{4F4E17CE-AFC5-4770-B401-2003DD789F27}"/>
                </a:ext>
              </a:extLst>
            </p:cNvPr>
            <p:cNvSpPr txBox="1">
              <a:spLocks/>
            </p:cNvSpPr>
            <p:nvPr/>
          </p:nvSpPr>
          <p:spPr>
            <a:xfrm>
              <a:off x="4675958" y="2523546"/>
              <a:ext cx="2604661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Visual designer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6AA5B60-F840-42DE-B411-887839729294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667C160-8FD6-4200-9B67-2153B6EEC7C6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check">
                <a:extLst>
                  <a:ext uri="{FF2B5EF4-FFF2-40B4-BE49-F238E27FC236}">
                    <a16:creationId xmlns:a16="http://schemas.microsoft.com/office/drawing/2014/main" id="{F635458F-0905-4199-A02F-EEF991E4DD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4394"/>
                <a:ext cx="91453" cy="64576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01AB525-BC3D-4677-8552-4CC852DB94C2}"/>
              </a:ext>
            </a:extLst>
          </p:cNvPr>
          <p:cNvGrpSpPr/>
          <p:nvPr/>
        </p:nvGrpSpPr>
        <p:grpSpPr>
          <a:xfrm>
            <a:off x="6351345" y="3496425"/>
            <a:ext cx="2074090" cy="297203"/>
            <a:chOff x="4530285" y="2533358"/>
            <a:chExt cx="2766628" cy="396439"/>
          </a:xfrm>
        </p:grpSpPr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A9BD0650-F786-4DD1-B58A-D79BCEE1F520}"/>
                </a:ext>
              </a:extLst>
            </p:cNvPr>
            <p:cNvSpPr txBox="1">
              <a:spLocks/>
            </p:cNvSpPr>
            <p:nvPr/>
          </p:nvSpPr>
          <p:spPr>
            <a:xfrm>
              <a:off x="4644448" y="2533358"/>
              <a:ext cx="2652465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100+ connectors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14D3274-43E2-4D22-BD18-3719B65ACD2A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D2DAD9F-8FFB-4101-BAFF-3F45764E5268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check">
                <a:extLst>
                  <a:ext uri="{FF2B5EF4-FFF2-40B4-BE49-F238E27FC236}">
                    <a16:creationId xmlns:a16="http://schemas.microsoft.com/office/drawing/2014/main" id="{1C2C6E13-41FB-44A7-AA19-E6945BCBAB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162" y="2694395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02" name="Analytics">
            <a:extLst>
              <a:ext uri="{FF2B5EF4-FFF2-40B4-BE49-F238E27FC236}">
                <a16:creationId xmlns:a16="http://schemas.microsoft.com/office/drawing/2014/main" id="{E2FEEEDC-CD48-44C4-8AFB-20897DE7BCCB}"/>
              </a:ext>
            </a:extLst>
          </p:cNvPr>
          <p:cNvGrpSpPr/>
          <p:nvPr/>
        </p:nvGrpSpPr>
        <p:grpSpPr>
          <a:xfrm>
            <a:off x="6351346" y="3841272"/>
            <a:ext cx="2095020" cy="297203"/>
            <a:chOff x="4530285" y="2515931"/>
            <a:chExt cx="2794547" cy="396439"/>
          </a:xfrm>
        </p:grpSpPr>
        <p:sp>
          <p:nvSpPr>
            <p:cNvPr id="103" name="Content Placeholder 2">
              <a:extLst>
                <a:ext uri="{FF2B5EF4-FFF2-40B4-BE49-F238E27FC236}">
                  <a16:creationId xmlns:a16="http://schemas.microsoft.com/office/drawing/2014/main" id="{664CFB97-8A92-48CF-BDB3-9581A41962F3}"/>
                </a:ext>
              </a:extLst>
            </p:cNvPr>
            <p:cNvSpPr txBox="1">
              <a:spLocks/>
            </p:cNvSpPr>
            <p:nvPr/>
          </p:nvSpPr>
          <p:spPr>
            <a:xfrm>
              <a:off x="4651852" y="2515931"/>
              <a:ext cx="2672980" cy="396439"/>
            </a:xfrm>
            <a:prstGeom prst="rect">
              <a:avLst/>
            </a:prstGeom>
          </p:spPr>
          <p:txBody>
            <a:bodyPr vert="horz" wrap="square" lIns="109666" tIns="68541" rIns="0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orchestration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63EEC6D-B7CA-490D-99EB-D0DAE65BB1ED}"/>
                </a:ext>
              </a:extLst>
            </p:cNvPr>
            <p:cNvGrpSpPr/>
            <p:nvPr/>
          </p:nvGrpSpPr>
          <p:grpSpPr>
            <a:xfrm>
              <a:off x="4530285" y="2635230"/>
              <a:ext cx="182906" cy="182905"/>
              <a:chOff x="653229" y="2635230"/>
              <a:chExt cx="182906" cy="18290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F6C8588-E94C-48DC-93A7-D281D8AE0DD9}"/>
                  </a:ext>
                </a:extLst>
              </p:cNvPr>
              <p:cNvSpPr/>
              <p:nvPr/>
            </p:nvSpPr>
            <p:spPr bwMode="auto">
              <a:xfrm>
                <a:off x="653229" y="2635230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check">
                <a:extLst>
                  <a:ext uri="{FF2B5EF4-FFF2-40B4-BE49-F238E27FC236}">
                    <a16:creationId xmlns:a16="http://schemas.microsoft.com/office/drawing/2014/main" id="{0096D018-75CC-4A55-A574-ACC9507ED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8088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1DFE604-1BE4-46F7-8AD2-42C936530E6E}"/>
              </a:ext>
            </a:extLst>
          </p:cNvPr>
          <p:cNvGrpSpPr/>
          <p:nvPr/>
        </p:nvGrpSpPr>
        <p:grpSpPr>
          <a:xfrm>
            <a:off x="8315818" y="3151575"/>
            <a:ext cx="2244586" cy="294104"/>
            <a:chOff x="4530285" y="2523544"/>
            <a:chExt cx="2994053" cy="392306"/>
          </a:xfrm>
        </p:grpSpPr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C2C3B34F-7862-4B46-A791-AC8FDF2AEBCF}"/>
                </a:ext>
              </a:extLst>
            </p:cNvPr>
            <p:cNvSpPr txBox="1">
              <a:spLocks/>
            </p:cNvSpPr>
            <p:nvPr/>
          </p:nvSpPr>
          <p:spPr>
            <a:xfrm>
              <a:off x="4675958" y="2523544"/>
              <a:ext cx="2848380" cy="392306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Manage all events in one place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63D6BA5-5BDE-4196-9439-4031D7977E13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FA533C9-B658-42FA-BCCA-166B7F89CE4F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check">
                <a:extLst>
                  <a:ext uri="{FF2B5EF4-FFF2-40B4-BE49-F238E27FC236}">
                    <a16:creationId xmlns:a16="http://schemas.microsoft.com/office/drawing/2014/main" id="{C838BE42-624D-4ABE-BC36-19D36D6845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4394"/>
                <a:ext cx="91453" cy="64576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C7DBC19-808D-4813-A952-AC0E53841FDE}"/>
              </a:ext>
            </a:extLst>
          </p:cNvPr>
          <p:cNvGrpSpPr/>
          <p:nvPr/>
        </p:nvGrpSpPr>
        <p:grpSpPr>
          <a:xfrm>
            <a:off x="8315818" y="3491232"/>
            <a:ext cx="2074090" cy="297203"/>
            <a:chOff x="4530285" y="2533358"/>
            <a:chExt cx="2766628" cy="396439"/>
          </a:xfrm>
        </p:grpSpPr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9D60FF9-3053-42AA-B951-4201EFB674C7}"/>
                </a:ext>
              </a:extLst>
            </p:cNvPr>
            <p:cNvSpPr txBox="1">
              <a:spLocks/>
            </p:cNvSpPr>
            <p:nvPr/>
          </p:nvSpPr>
          <p:spPr>
            <a:xfrm>
              <a:off x="4644448" y="2533358"/>
              <a:ext cx="2652465" cy="396439"/>
            </a:xfrm>
            <a:prstGeom prst="rect">
              <a:avLst/>
            </a:prstGeom>
          </p:spPr>
          <p:txBody>
            <a:bodyPr vert="horz" wrap="square" lIns="109666" tIns="68541" rIns="109666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Near real-time delivery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970595C-B590-4381-844A-74AC870A93DA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E8AA37C-580A-47CD-A110-EB15A2E2A734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check">
                <a:extLst>
                  <a:ext uri="{FF2B5EF4-FFF2-40B4-BE49-F238E27FC236}">
                    <a16:creationId xmlns:a16="http://schemas.microsoft.com/office/drawing/2014/main" id="{8B4D76F8-D3E3-4ED6-A33F-7BD3CF4490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162" y="2694395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66C2C0C-E442-4495-B089-D7209CC18ED9}"/>
              </a:ext>
            </a:extLst>
          </p:cNvPr>
          <p:cNvGrpSpPr/>
          <p:nvPr/>
        </p:nvGrpSpPr>
        <p:grpSpPr>
          <a:xfrm>
            <a:off x="8315819" y="3841271"/>
            <a:ext cx="2095020" cy="297203"/>
            <a:chOff x="4530285" y="2515930"/>
            <a:chExt cx="2794547" cy="396439"/>
          </a:xfrm>
        </p:grpSpPr>
        <p:sp>
          <p:nvSpPr>
            <p:cNvPr id="135" name="Content Placeholder 2">
              <a:extLst>
                <a:ext uri="{FF2B5EF4-FFF2-40B4-BE49-F238E27FC236}">
                  <a16:creationId xmlns:a16="http://schemas.microsoft.com/office/drawing/2014/main" id="{298690A7-D9C7-44DE-8223-9D283BDBA6B6}"/>
                </a:ext>
              </a:extLst>
            </p:cNvPr>
            <p:cNvSpPr txBox="1">
              <a:spLocks/>
            </p:cNvSpPr>
            <p:nvPr/>
          </p:nvSpPr>
          <p:spPr>
            <a:xfrm>
              <a:off x="4651852" y="2515930"/>
              <a:ext cx="2672980" cy="396439"/>
            </a:xfrm>
            <a:prstGeom prst="rect">
              <a:avLst/>
            </a:prstGeom>
          </p:spPr>
          <p:txBody>
            <a:bodyPr vert="horz" wrap="square" lIns="109666" tIns="68541" rIns="0" bIns="68541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090">
                <a:spcBef>
                  <a:spcPts val="450"/>
                </a:spcBef>
                <a:buNone/>
                <a:defRPr/>
              </a:pPr>
              <a:r>
                <a:rPr lang="en-US" sz="1124" dirty="0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Broad coverage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FAABEDF-E98D-4D31-BF27-E7D6591A7620}"/>
                </a:ext>
              </a:extLst>
            </p:cNvPr>
            <p:cNvGrpSpPr/>
            <p:nvPr/>
          </p:nvGrpSpPr>
          <p:grpSpPr>
            <a:xfrm>
              <a:off x="4530285" y="2635230"/>
              <a:ext cx="182906" cy="182905"/>
              <a:chOff x="653229" y="2635230"/>
              <a:chExt cx="182906" cy="182905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AF20CFF-D3AE-4539-9595-4DFC78D7F147}"/>
                  </a:ext>
                </a:extLst>
              </p:cNvPr>
              <p:cNvSpPr/>
              <p:nvPr/>
            </p:nvSpPr>
            <p:spPr bwMode="auto">
              <a:xfrm>
                <a:off x="653229" y="2635230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check">
                <a:extLst>
                  <a:ext uri="{FF2B5EF4-FFF2-40B4-BE49-F238E27FC236}">
                    <a16:creationId xmlns:a16="http://schemas.microsoft.com/office/drawing/2014/main" id="{2C4D9178-AAC7-4359-B09A-2AE0362166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8088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675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777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2479E-6 0.04607 L 3.72479E-6 7.399E-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</a:t>
            </a:r>
            <a:r>
              <a:rPr lang="en-US" dirty="0">
                <a:solidFill>
                  <a:schemeClr val="tx1"/>
                </a:solidFill>
              </a:rPr>
              <a:t>uncti</a:t>
            </a:r>
            <a:r>
              <a:rPr lang="en-US" dirty="0"/>
              <a:t>ons Features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3337" y="53920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Open source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Runtime, scripting, VS tooling, and portal developed in the open in GitHub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337" y="40712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Pay-per-use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Pay only for when your function executes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03337" y="27504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Simplified Integration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Integrate with Azure services and third-party services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03337" y="14296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Choice of Languages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Choose the language that can best solve the problem. Mix-and-match</a:t>
            </a:r>
          </a:p>
        </p:txBody>
      </p:sp>
    </p:spTree>
    <p:extLst>
      <p:ext uri="{BB962C8B-B14F-4D97-AF65-F5344CB8AC3E}">
        <p14:creationId xmlns:p14="http://schemas.microsoft.com/office/powerpoint/2010/main" val="39053946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3968"/>
            <a:ext cx="12436475" cy="698658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" y="3496468"/>
            <a:ext cx="12436475" cy="3494088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54262"/>
            <a:ext cx="12436475" cy="1219200"/>
          </a:xfrm>
        </p:spPr>
        <p:txBody>
          <a:bodyPr/>
          <a:lstStyle/>
          <a:p>
            <a:pPr algn="ctr"/>
            <a:r>
              <a:rPr lang="en-US" spc="700" dirty="0">
                <a:solidFill>
                  <a:schemeClr val="bg1"/>
                </a:solidFill>
              </a:rPr>
              <a:t>“Frictionless”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37" y="4060493"/>
            <a:ext cx="1113169" cy="11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8" y="295274"/>
            <a:ext cx="6331209" cy="917575"/>
          </a:xfrm>
        </p:spPr>
        <p:txBody>
          <a:bodyPr/>
          <a:lstStyle/>
          <a:p>
            <a:r>
              <a:rPr lang="en-US" dirty="0"/>
              <a:t>App Service (PaaS)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379" y="3042598"/>
            <a:ext cx="3216265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+mj-lt"/>
              </a:rPr>
              <a:t>Automated Scaling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85437" y="4259262"/>
            <a:ext cx="1121141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SSL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61437" y="5859462"/>
            <a:ext cx="336855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Slots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49052" y="3497262"/>
            <a:ext cx="138723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Kudu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71291" y="5570022"/>
            <a:ext cx="43081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Continuous Integration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40128" y="3116262"/>
            <a:ext cx="2278509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+mj-lt"/>
              </a:rPr>
              <a:t>App Settings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71398" y="1102915"/>
            <a:ext cx="332206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Remote Debugging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7914" y="3984205"/>
            <a:ext cx="1514454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Alerts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4629" y="1342308"/>
            <a:ext cx="19643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Scale Out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08637" y="1863179"/>
            <a:ext cx="167257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Scale 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09037" y="2315088"/>
            <a:ext cx="349429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Language Support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4272" y="6192445"/>
            <a:ext cx="142891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GitHub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9269" y="6319198"/>
            <a:ext cx="111876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VSTS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56558" y="6319198"/>
            <a:ext cx="243400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Deploy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092" y="2197317"/>
            <a:ext cx="2033249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Monitoring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96312" y="3421062"/>
            <a:ext cx="103618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VPN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23868" y="5774097"/>
            <a:ext cx="91948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FTP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84637" y="4640262"/>
            <a:ext cx="363868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OAuth Authentication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59489" y="5439122"/>
            <a:ext cx="15972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Backups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272" y="4947598"/>
            <a:ext cx="30319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ARM Deployment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94637" y="4487862"/>
            <a:ext cx="123578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CORS</a:t>
            </a:r>
          </a:p>
        </p:txBody>
      </p:sp>
      <p:pic>
        <p:nvPicPr>
          <p:cNvPr id="2" name="Logic Apps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37" y="3674722"/>
            <a:ext cx="1067812" cy="1067812"/>
          </a:xfrm>
          <a:prstGeom prst="rect">
            <a:avLst/>
          </a:prstGeom>
        </p:spPr>
      </p:pic>
      <p:pic>
        <p:nvPicPr>
          <p:cNvPr id="12" name="Mobile Apps"/>
          <p:cNvPicPr>
            <a:picLocks noChangeAspect="1"/>
          </p:cNvPicPr>
          <p:nvPr/>
        </p:nvPicPr>
        <p:blipFill>
          <a:blip r:embed="rId4">
            <a:lum bright="-40000" contrast="-40000"/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4056" y="1439862"/>
            <a:ext cx="753981" cy="1082641"/>
          </a:xfrm>
          <a:prstGeom prst="rect">
            <a:avLst/>
          </a:prstGeom>
        </p:spPr>
      </p:pic>
      <p:pic>
        <p:nvPicPr>
          <p:cNvPr id="13" name="API Apps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37" y="1439862"/>
            <a:ext cx="1190550" cy="1190550"/>
          </a:xfrm>
          <a:prstGeom prst="rect">
            <a:avLst/>
          </a:prstGeom>
        </p:spPr>
      </p:pic>
      <p:pic>
        <p:nvPicPr>
          <p:cNvPr id="11" name="Web Apps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2027237" y="3802062"/>
            <a:ext cx="1015837" cy="9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8437" y="1439862"/>
            <a:ext cx="286039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Fully Managed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0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08" y="2531003"/>
            <a:ext cx="2109259" cy="2109259"/>
          </a:xfrm>
          <a:prstGeom prst="rect">
            <a:avLst/>
          </a:prstGeom>
          <a:solidFill>
            <a:srgbClr val="F8F8F8"/>
          </a:solidFill>
        </p:spPr>
      </p:pic>
      <p:sp>
        <p:nvSpPr>
          <p:cNvPr id="41" name="TextBox 40"/>
          <p:cNvSpPr txBox="1"/>
          <p:nvPr/>
        </p:nvSpPr>
        <p:spPr>
          <a:xfrm>
            <a:off x="9113837" y="5097462"/>
            <a:ext cx="294856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+mj-lt"/>
              </a:rPr>
              <a:t>Custom Domains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352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: Events"/>
          <p:cNvSpPr txBox="1"/>
          <p:nvPr/>
        </p:nvSpPr>
        <p:spPr>
          <a:xfrm>
            <a:off x="2090678" y="2149735"/>
            <a:ext cx="1308159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Events</a:t>
            </a:r>
          </a:p>
        </p:txBody>
      </p:sp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Processing</a:t>
            </a:r>
          </a:p>
        </p:txBody>
      </p:sp>
      <p:pic>
        <p:nvPicPr>
          <p:cNvPr id="4" name="Bracket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85" y="2482211"/>
            <a:ext cx="2612672" cy="2812185"/>
          </a:xfrm>
          <a:prstGeom prst="rect">
            <a:avLst/>
          </a:prstGeom>
        </p:spPr>
      </p:pic>
      <p:pic>
        <p:nvPicPr>
          <p:cNvPr id="2" name="Bracket - Slash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16" y="2474602"/>
            <a:ext cx="2619741" cy="2819794"/>
          </a:xfrm>
          <a:prstGeom prst="rect">
            <a:avLst/>
          </a:prstGeom>
        </p:spPr>
      </p:pic>
      <p:sp>
        <p:nvSpPr>
          <p:cNvPr id="7" name="Text: Code"/>
          <p:cNvSpPr txBox="1"/>
          <p:nvPr/>
        </p:nvSpPr>
        <p:spPr>
          <a:xfrm>
            <a:off x="9113837" y="2253512"/>
            <a:ext cx="1180874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Code</a:t>
            </a:r>
          </a:p>
        </p:txBody>
      </p:sp>
      <p:pic>
        <p:nvPicPr>
          <p:cNvPr id="10" name="Fina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19" y="2566867"/>
            <a:ext cx="2833743" cy="2833743"/>
          </a:xfrm>
          <a:prstGeom prst="rect">
            <a:avLst/>
          </a:prstGeom>
        </p:spPr>
      </p:pic>
      <p:pic>
        <p:nvPicPr>
          <p:cNvPr id="9" name="Bolt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24" y="2566867"/>
            <a:ext cx="2690949" cy="2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13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33E-6 2.59646E-6 L 0.24904 0.0061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6" y="2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8019E-6 9.71403E-7 L -0.33419 0.009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9" y="45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1723E-6 -2.95506E-6 L -0.33444 0.0088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22" y="4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Events?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84237" y="1439862"/>
          <a:ext cx="10439400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Manual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Schedule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Storage Queue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Storage Blob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Service Bus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Event Hub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HTTP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Webhooks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GitHub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4000" b="0" kern="1200" baseline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8679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634567"/>
          </a:xfrm>
        </p:spPr>
        <p:txBody>
          <a:bodyPr/>
          <a:lstStyle/>
          <a:p>
            <a:pPr marL="0" lvl="1" indent="0">
              <a:buNone/>
            </a:pP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First-Class Support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Languages</a:t>
            </a:r>
          </a:p>
        </p:txBody>
      </p:sp>
      <p:pic>
        <p:nvPicPr>
          <p:cNvPr id="2" name="C#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6" y="1907677"/>
            <a:ext cx="1442495" cy="1442495"/>
          </a:xfrm>
          <a:prstGeom prst="rect">
            <a:avLst/>
          </a:prstGeom>
        </p:spPr>
      </p:pic>
      <p:pic>
        <p:nvPicPr>
          <p:cNvPr id="4" name="F#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34" y="1948112"/>
            <a:ext cx="1444752" cy="1444752"/>
          </a:xfrm>
          <a:prstGeom prst="rect">
            <a:avLst/>
          </a:prstGeom>
        </p:spPr>
      </p:pic>
      <p:pic>
        <p:nvPicPr>
          <p:cNvPr id="1028" name="JavaScrip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837" y="1981256"/>
            <a:ext cx="1444752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6E6E9-FF66-4211-979F-09C4F3FC60A1}"/>
              </a:ext>
            </a:extLst>
          </p:cNvPr>
          <p:cNvSpPr/>
          <p:nvPr/>
        </p:nvSpPr>
        <p:spPr>
          <a:xfrm>
            <a:off x="479546" y="3645383"/>
            <a:ext cx="621665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Experimental Support</a:t>
            </a:r>
          </a:p>
          <a:p>
            <a:pPr lvl="1"/>
            <a:r>
              <a:rPr lang="en-US" sz="2800" dirty="0"/>
              <a:t>PowerShell</a:t>
            </a:r>
          </a:p>
          <a:p>
            <a:pPr lvl="1"/>
            <a:r>
              <a:rPr lang="en-US" sz="2800" dirty="0"/>
              <a:t>Python</a:t>
            </a:r>
          </a:p>
          <a:p>
            <a:pPr lvl="1"/>
            <a:r>
              <a:rPr lang="en-US" sz="2800" dirty="0"/>
              <a:t>PHP</a:t>
            </a:r>
          </a:p>
          <a:p>
            <a:pPr lvl="1"/>
            <a:r>
              <a:rPr lang="en-US" sz="2800" dirty="0"/>
              <a:t>Batch </a:t>
            </a:r>
          </a:p>
          <a:p>
            <a:pPr lvl="1"/>
            <a:r>
              <a:rPr lang="en-US" sz="2800" dirty="0"/>
              <a:t>Bash</a:t>
            </a:r>
          </a:p>
          <a:p>
            <a:pPr lvl="1"/>
            <a:r>
              <a:rPr lang="en-US" sz="28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6693047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Build?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44245" y="1553308"/>
            <a:ext cx="10932926" cy="1534131"/>
            <a:chOff x="844245" y="1553308"/>
            <a:chExt cx="10932926" cy="1534131"/>
          </a:xfrm>
        </p:grpSpPr>
        <p:sp>
          <p:nvSpPr>
            <p:cNvPr id="4" name="Rectangle 3"/>
            <p:cNvSpPr/>
            <p:nvPr/>
          </p:nvSpPr>
          <p:spPr bwMode="auto">
            <a:xfrm>
              <a:off x="2777035" y="1553308"/>
              <a:ext cx="9000136" cy="1534131"/>
            </a:xfrm>
            <a:prstGeom prst="rect">
              <a:avLst/>
            </a:prstGeom>
            <a:solidFill>
              <a:srgbClr val="D2D2D2"/>
            </a:solidFill>
            <a:ln w="158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0" tIns="146097" rIns="182621" bIns="1460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446">
                <a:defRPr/>
              </a:pPr>
              <a:r>
                <a:rPr lang="en-US" sz="2400" kern="0" dirty="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Integrate with third-parties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Web and Mobile </a:t>
              </a:r>
              <a:r>
                <a:rPr lang="en-US" sz="2400" kern="0" dirty="0" err="1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backends</a:t>
              </a:r>
              <a:endParaRPr lang="en-US" sz="2400" kern="0" dirty="0"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 err="1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Webhook</a:t>
              </a: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 endpoints</a:t>
              </a:r>
            </a:p>
          </p:txBody>
        </p:sp>
        <p:sp>
          <p:nvSpPr>
            <p:cNvPr id="5" name="Pentagon 4"/>
            <p:cNvSpPr/>
            <p:nvPr/>
          </p:nvSpPr>
          <p:spPr bwMode="auto">
            <a:xfrm>
              <a:off x="844245" y="1553308"/>
              <a:ext cx="2742810" cy="1534131"/>
            </a:xfrm>
            <a:prstGeom prst="homePlate">
              <a:avLst>
                <a:gd name="adj" fmla="val 25983"/>
              </a:avLst>
            </a:prstGeom>
            <a:solidFill>
              <a:schemeClr val="accent1"/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lvl="0" defTabSz="914049">
                <a:lnSpc>
                  <a:spcPct val="90000"/>
                </a:lnSpc>
                <a:defRPr/>
              </a:pPr>
              <a:r>
                <a:rPr lang="en-US" sz="24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HTTP Backend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44245" y="3205333"/>
            <a:ext cx="10932926" cy="1534131"/>
            <a:chOff x="844245" y="3205333"/>
            <a:chExt cx="10932926" cy="1534131"/>
          </a:xfrm>
        </p:grpSpPr>
        <p:sp>
          <p:nvSpPr>
            <p:cNvPr id="6" name="Rectangle 5"/>
            <p:cNvSpPr/>
            <p:nvPr/>
          </p:nvSpPr>
          <p:spPr bwMode="auto">
            <a:xfrm>
              <a:off x="2777035" y="3205333"/>
              <a:ext cx="9000136" cy="1534131"/>
            </a:xfrm>
            <a:prstGeom prst="rect">
              <a:avLst/>
            </a:prstGeom>
            <a:solidFill>
              <a:srgbClr val="D2D2D2"/>
            </a:solidFill>
            <a:ln w="158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0" tIns="146097" rIns="182621" bIns="1460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446">
                <a:defRPr/>
              </a:pPr>
              <a:r>
                <a:rPr lang="en-US" sz="2400" kern="0" dirty="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Ingestion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Internet of Things (</a:t>
              </a:r>
              <a:r>
                <a:rPr lang="en-US" sz="2400" kern="0" dirty="0" err="1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IoT</a:t>
              </a: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)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Image Processing, Data Pipelines</a:t>
              </a:r>
            </a:p>
          </p:txBody>
        </p:sp>
        <p:sp>
          <p:nvSpPr>
            <p:cNvPr id="7" name="Pentagon 6"/>
            <p:cNvSpPr/>
            <p:nvPr/>
          </p:nvSpPr>
          <p:spPr bwMode="auto">
            <a:xfrm>
              <a:off x="844245" y="3205333"/>
              <a:ext cx="2742810" cy="1534131"/>
            </a:xfrm>
            <a:prstGeom prst="homePlate">
              <a:avLst>
                <a:gd name="adj" fmla="val 25983"/>
              </a:avLst>
            </a:prstGeom>
            <a:solidFill>
              <a:schemeClr val="accent1"/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marL="0" marR="0" lvl="0" indent="0" defTabSz="91404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Data Processing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44245" y="4857357"/>
            <a:ext cx="10932926" cy="1534131"/>
            <a:chOff x="844245" y="4857357"/>
            <a:chExt cx="10932926" cy="1534131"/>
          </a:xfrm>
        </p:grpSpPr>
        <p:sp>
          <p:nvSpPr>
            <p:cNvPr id="8" name="Rectangle 7"/>
            <p:cNvSpPr/>
            <p:nvPr/>
          </p:nvSpPr>
          <p:spPr bwMode="auto">
            <a:xfrm>
              <a:off x="2777035" y="4857357"/>
              <a:ext cx="9000136" cy="1534131"/>
            </a:xfrm>
            <a:prstGeom prst="rect">
              <a:avLst/>
            </a:prstGeom>
            <a:solidFill>
              <a:srgbClr val="D2D2D2"/>
            </a:solidFill>
            <a:ln w="158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0" tIns="146097" rIns="182621" bIns="1460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446">
                <a:defRPr/>
              </a:pPr>
              <a:r>
                <a:rPr lang="en-US" sz="2400" kern="0" dirty="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Timer and manual execution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Clearing out old files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Index a database</a:t>
              </a:r>
            </a:p>
          </p:txBody>
        </p:sp>
        <p:sp>
          <p:nvSpPr>
            <p:cNvPr id="9" name="Pentagon 8"/>
            <p:cNvSpPr/>
            <p:nvPr/>
          </p:nvSpPr>
          <p:spPr bwMode="auto">
            <a:xfrm>
              <a:off x="844245" y="4857357"/>
              <a:ext cx="2742810" cy="1534131"/>
            </a:xfrm>
            <a:prstGeom prst="homePlate">
              <a:avLst>
                <a:gd name="adj" fmla="val 25983"/>
              </a:avLst>
            </a:prstGeom>
            <a:solidFill>
              <a:schemeClr val="accent1"/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marL="0" marR="0" lvl="0" indent="0" defTabSz="91404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Maintenance Task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73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144462"/>
            <a:ext cx="11889564" cy="917575"/>
          </a:xfrm>
        </p:spPr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4564062"/>
            <a:ext cx="780290" cy="7802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2735262"/>
            <a:ext cx="780290" cy="7802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2735262"/>
            <a:ext cx="780290" cy="7802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4564062"/>
            <a:ext cx="780290" cy="7802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9437" y="5249862"/>
            <a:ext cx="181601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 Trigger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35862" y="2853024"/>
            <a:ext cx="115320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84531" y="3473217"/>
            <a:ext cx="68280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</a:t>
            </a:r>
          </a:p>
        </p:txBody>
      </p:sp>
      <p:cxnSp>
        <p:nvCxnSpPr>
          <p:cNvPr id="29" name="Straight Arrow Connector 28"/>
          <p:cNvCxnSpPr>
            <a:stCxn id="23" idx="3"/>
            <a:endCxn id="21" idx="1"/>
          </p:cNvCxnSpPr>
          <p:nvPr/>
        </p:nvCxnSpPr>
        <p:spPr>
          <a:xfrm>
            <a:off x="1951037" y="31254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3"/>
            <a:endCxn id="20" idx="1"/>
          </p:cNvCxnSpPr>
          <p:nvPr/>
        </p:nvCxnSpPr>
        <p:spPr>
          <a:xfrm>
            <a:off x="1951037" y="49542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35862" y="4683124"/>
            <a:ext cx="9223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</a:t>
            </a:r>
          </a:p>
        </p:txBody>
      </p:sp>
      <p:cxnSp>
        <p:nvCxnSpPr>
          <p:cNvPr id="34" name="Elbow Connector 33"/>
          <p:cNvCxnSpPr>
            <a:stCxn id="21" idx="2"/>
            <a:endCxn id="25" idx="0"/>
          </p:cNvCxnSpPr>
          <p:nvPr/>
        </p:nvCxnSpPr>
        <p:spPr>
          <a:xfrm rot="5400000">
            <a:off x="4779582" y="296862"/>
            <a:ext cx="1048510" cy="7485890"/>
          </a:xfrm>
          <a:prstGeom prst="bentConnector3">
            <a:avLst>
              <a:gd name="adj1" fmla="val 6430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1321572"/>
            <a:ext cx="780290" cy="7802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62649" y="2059527"/>
            <a:ext cx="102359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</a:t>
            </a:r>
          </a:p>
        </p:txBody>
      </p:sp>
      <p:cxnSp>
        <p:nvCxnSpPr>
          <p:cNvPr id="37" name="Elbow Connector 36"/>
          <p:cNvCxnSpPr>
            <a:stCxn id="35" idx="3"/>
            <a:endCxn id="21" idx="0"/>
          </p:cNvCxnSpPr>
          <p:nvPr/>
        </p:nvCxnSpPr>
        <p:spPr>
          <a:xfrm>
            <a:off x="2010186" y="1711717"/>
            <a:ext cx="7036596" cy="102354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1720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Hosting Plans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57295" y="1851359"/>
            <a:ext cx="4572000" cy="4022790"/>
            <a:chOff x="4115140" y="1211285"/>
            <a:chExt cx="2971833" cy="4023361"/>
          </a:xfrm>
        </p:grpSpPr>
        <p:grpSp>
          <p:nvGrpSpPr>
            <p:cNvPr id="9" name="Group 8"/>
            <p:cNvGrpSpPr/>
            <p:nvPr/>
          </p:nvGrpSpPr>
          <p:grpSpPr>
            <a:xfrm>
              <a:off x="4115140" y="1211285"/>
              <a:ext cx="2971800" cy="4023361"/>
              <a:chOff x="4604403" y="1582076"/>
              <a:chExt cx="3013825" cy="3945390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4604403" y="1582077"/>
                <a:ext cx="3013825" cy="3945389"/>
              </a:xfrm>
              <a:prstGeom prst="rect">
                <a:avLst/>
              </a:prstGeom>
              <a:solidFill>
                <a:srgbClr val="0078D7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82854" tIns="146283" rIns="182854" bIns="146283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42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679">
                          <a:srgbClr val="FFFFFF"/>
                        </a:gs>
                        <a:gs pos="38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Light"/>
                  </a:rPr>
                  <a:t> 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604403" y="1582076"/>
                <a:ext cx="3013825" cy="717427"/>
              </a:xfrm>
              <a:prstGeom prst="rect">
                <a:avLst/>
              </a:prstGeom>
              <a:solidFill>
                <a:srgbClr val="0078D7">
                  <a:lumMod val="75000"/>
                </a:srgbClr>
              </a:solidFill>
            </p:spPr>
            <p:txBody>
              <a:bodyPr wrap="square" lIns="182854" tIns="146283" rIns="182854" bIns="146283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2000" kern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32417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cs typeface="Segoe UI Semibold" panose="020B0702040204020203" pitchFamily="34" charset="0"/>
                  </a:rPr>
                  <a:t>Consumption Plan</a:t>
                </a:r>
              </a:p>
            </p:txBody>
          </p:sp>
        </p:grpSp>
        <p:sp>
          <p:nvSpPr>
            <p:cNvPr id="10" name="TextBox 13"/>
            <p:cNvSpPr txBox="1"/>
            <p:nvPr/>
          </p:nvSpPr>
          <p:spPr>
            <a:xfrm>
              <a:off x="4115173" y="1851342"/>
              <a:ext cx="2971800" cy="246302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t" anchorCtr="0">
              <a:noAutofit/>
            </a:bodyPr>
            <a:lstStyle/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Pay for what you use</a:t>
              </a:r>
            </a:p>
            <a:p>
              <a:pPr defTabSz="931446">
                <a:defRPr/>
              </a:pPr>
              <a:endParaRPr lang="en-US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Platform determines scaling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89037" y="1851358"/>
            <a:ext cx="4572000" cy="4022791"/>
            <a:chOff x="1097653" y="1211284"/>
            <a:chExt cx="2971800" cy="4023362"/>
          </a:xfrm>
        </p:grpSpPr>
        <p:grpSp>
          <p:nvGrpSpPr>
            <p:cNvPr id="19" name="Group 18"/>
            <p:cNvGrpSpPr/>
            <p:nvPr/>
          </p:nvGrpSpPr>
          <p:grpSpPr>
            <a:xfrm>
              <a:off x="1097653" y="1211284"/>
              <a:ext cx="2971800" cy="4023362"/>
              <a:chOff x="1719261" y="1582076"/>
              <a:chExt cx="2869373" cy="3945391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1719261" y="1582078"/>
                <a:ext cx="2869373" cy="3945389"/>
              </a:xfrm>
              <a:prstGeom prst="rect">
                <a:avLst/>
              </a:prstGeom>
              <a:solidFill>
                <a:srgbClr val="107C10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82854" tIns="146283" rIns="182854" bIns="146283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42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679">
                          <a:srgbClr val="FFFFFF"/>
                        </a:gs>
                        <a:gs pos="38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Light"/>
                  </a:rPr>
                  <a:t> 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719261" y="1582076"/>
                <a:ext cx="2869373" cy="717429"/>
              </a:xfrm>
              <a:prstGeom prst="rect">
                <a:avLst/>
              </a:prstGeom>
              <a:solidFill>
                <a:srgbClr val="107C10">
                  <a:lumMod val="75000"/>
                </a:srgbClr>
              </a:solidFill>
            </p:spPr>
            <p:txBody>
              <a:bodyPr wrap="square" lIns="182854" tIns="146283" rIns="182854" bIns="146283" rtlCol="0" anchor="ctr">
                <a:noAutofit/>
              </a:bodyPr>
              <a:lstStyle/>
              <a:p>
                <a:pPr marL="0" marR="0" lvl="0" indent="0" defTabSz="914049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 Semibold" panose="020B0702040204020203" pitchFamily="34" charset="0"/>
                  </a:rPr>
                  <a:t>App Service Plan</a:t>
                </a:r>
              </a:p>
            </p:txBody>
          </p:sp>
        </p:grpSp>
        <p:sp>
          <p:nvSpPr>
            <p:cNvPr id="20" name="TextBox 3"/>
            <p:cNvSpPr txBox="1"/>
            <p:nvPr/>
          </p:nvSpPr>
          <p:spPr>
            <a:xfrm>
              <a:off x="1097653" y="1851342"/>
              <a:ext cx="2971800" cy="246302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t" anchorCtr="0">
              <a:noAutofit/>
            </a:bodyPr>
            <a:lstStyle/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Select amount of resources (App Service Plan size) </a:t>
              </a:r>
            </a:p>
            <a:p>
              <a:pPr defTabSz="931446">
                <a:defRPr/>
              </a:pPr>
              <a:endParaRPr lang="en-US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Pre-determined pricing</a:t>
              </a:r>
            </a:p>
            <a:p>
              <a:pPr defTabSz="931446">
                <a:defRPr/>
              </a:pPr>
              <a:endParaRPr lang="en-US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You determine scaling (metric &amp; threshold)</a:t>
              </a:r>
            </a:p>
          </p:txBody>
        </p:sp>
      </p:grpSp>
      <p:grpSp>
        <p:nvGrpSpPr>
          <p:cNvPr id="23" name="Group 1"/>
          <p:cNvGrpSpPr/>
          <p:nvPr/>
        </p:nvGrpSpPr>
        <p:grpSpPr>
          <a:xfrm>
            <a:off x="1189037" y="5073125"/>
            <a:ext cx="4572000" cy="801023"/>
            <a:chOff x="1726122" y="4724401"/>
            <a:chExt cx="8516227" cy="902448"/>
          </a:xfrm>
        </p:grpSpPr>
        <p:sp>
          <p:nvSpPr>
            <p:cNvPr id="24" name="TextBox 2"/>
            <p:cNvSpPr txBox="1"/>
            <p:nvPr/>
          </p:nvSpPr>
          <p:spPr>
            <a:xfrm>
              <a:off x="1726476" y="4724401"/>
              <a:ext cx="8515873" cy="902448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defTabSz="914049">
                <a:defRPr/>
              </a:pPr>
              <a:endParaRPr lang="en-US" sz="1428" b="1" kern="0" dirty="0">
                <a:solidFill>
                  <a:sysClr val="windowText" lastClr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5" name="TextBox 3"/>
            <p:cNvSpPr txBox="1"/>
            <p:nvPr/>
          </p:nvSpPr>
          <p:spPr>
            <a:xfrm>
              <a:off x="1726122" y="4841238"/>
              <a:ext cx="8516225" cy="66877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ctr" anchorCtr="0">
              <a:noAutofit/>
            </a:bodyPr>
            <a:lstStyle/>
            <a:p>
              <a:pPr defTabSz="914049">
                <a:lnSpc>
                  <a:spcPct val="90000"/>
                </a:lnSpc>
                <a:defRPr/>
              </a:pPr>
              <a:r>
                <a:rPr lang="en-US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cs typeface="Segoe UI" panose="020B0502040204020203" pitchFamily="34" charset="0"/>
                </a:rPr>
                <a:t>“Traditional” App Service Plan</a:t>
              </a:r>
            </a:p>
          </p:txBody>
        </p:sp>
      </p:grpSp>
      <p:grpSp>
        <p:nvGrpSpPr>
          <p:cNvPr id="28" name="Group 1"/>
          <p:cNvGrpSpPr/>
          <p:nvPr/>
        </p:nvGrpSpPr>
        <p:grpSpPr>
          <a:xfrm>
            <a:off x="6157250" y="5073125"/>
            <a:ext cx="4571993" cy="801024"/>
            <a:chOff x="1717360" y="4724401"/>
            <a:chExt cx="8524991" cy="902448"/>
          </a:xfrm>
        </p:grpSpPr>
        <p:sp>
          <p:nvSpPr>
            <p:cNvPr id="29" name="TextBox 2"/>
            <p:cNvSpPr txBox="1"/>
            <p:nvPr/>
          </p:nvSpPr>
          <p:spPr>
            <a:xfrm>
              <a:off x="1726476" y="4724401"/>
              <a:ext cx="8515873" cy="902448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defTabSz="914049">
                <a:defRPr/>
              </a:pPr>
              <a:endParaRPr lang="en-US" sz="1428" b="1" kern="0" dirty="0">
                <a:solidFill>
                  <a:sysClr val="windowText" lastClr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1717360" y="4841238"/>
              <a:ext cx="8524991" cy="66877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ctr" anchorCtr="0">
              <a:noAutofit/>
            </a:bodyPr>
            <a:lstStyle/>
            <a:p>
              <a:pPr defTabSz="914049">
                <a:lnSpc>
                  <a:spcPct val="90000"/>
                </a:lnSpc>
                <a:defRPr/>
              </a:pPr>
              <a:r>
                <a:rPr lang="en-US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cs typeface="Segoe UI" panose="020B0502040204020203" pitchFamily="34" charset="0"/>
                </a:rPr>
                <a:t>“Dynamic” Plan - </a:t>
              </a:r>
              <a:r>
                <a:rPr lang="en-US" b="1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cs typeface="Segoe UI" panose="020B0502040204020203" pitchFamily="34" charset="0"/>
                </a:rPr>
                <a:t>Serverless</a:t>
              </a:r>
              <a:endParaRPr lang="en-US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286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Alberto Diaz Martin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9" y="2148404"/>
            <a:ext cx="7373934" cy="3573286"/>
          </a:xfrm>
        </p:spPr>
        <p:txBody>
          <a:bodyPr/>
          <a:lstStyle/>
          <a:p>
            <a:r>
              <a:rPr lang="en-US" dirty="0"/>
              <a:t>@adiazcan</a:t>
            </a:r>
          </a:p>
          <a:p>
            <a:r>
              <a:rPr lang="es-ES" sz="1400" dirty="0"/>
              <a:t>Alberto Diaz cuenta con más de 14 años de experiencia en la Industria IT, todos ellos trabajando con tecnologías Microsoft. Actualmente, es </a:t>
            </a:r>
            <a:r>
              <a:rPr lang="es-ES" sz="1400" dirty="0" err="1"/>
              <a:t>Chief</a:t>
            </a:r>
            <a:r>
              <a:rPr lang="es-ES" sz="1400" dirty="0"/>
              <a:t> </a:t>
            </a:r>
            <a:r>
              <a:rPr lang="es-ES" sz="1400" dirty="0" err="1"/>
              <a:t>Technology</a:t>
            </a:r>
            <a:r>
              <a:rPr lang="es-ES" sz="1400" dirty="0"/>
              <a:t> </a:t>
            </a:r>
            <a:r>
              <a:rPr lang="es-ES" sz="1400" dirty="0" err="1"/>
              <a:t>Innovation</a:t>
            </a:r>
            <a:r>
              <a:rPr lang="es-ES" sz="1400" dirty="0"/>
              <a:t> </a:t>
            </a:r>
            <a:r>
              <a:rPr lang="es-ES" sz="1400" dirty="0" err="1"/>
              <a:t>Officer</a:t>
            </a:r>
            <a:r>
              <a:rPr lang="es-ES" sz="1400" dirty="0"/>
              <a:t> en ENCAMINA, liderando el desarrollo de software con tecnología Microsoft, y miembro del equipo de Dirección. </a:t>
            </a:r>
          </a:p>
          <a:p>
            <a:r>
              <a:rPr lang="es-ES" sz="1400" dirty="0"/>
              <a:t>Para la comunidad, trabaja como organizador y speaker de las conferencias más relevantes del mundo Microsoft en España, en las cuales es uno de los referentes en SharePoint, Office 365 y Azure. Autor de diversos libros y artículos en revistas profesionales y blogs, en 2013 empezó a formar parte del equipo de Dirección de CompartiMOSS, una revista digital sobre tecnologías Microsoft. </a:t>
            </a:r>
          </a:p>
          <a:p>
            <a:r>
              <a:rPr lang="es-ES" sz="1400" dirty="0"/>
              <a:t>Desde 2011 ha sido nombrado Microsoft MVP, reconocimiento que ha renovado por séptimo año consecutivo. Se define como un geek, amante de los smartphones y desarrollador. Fundador de TenerifeDev (www.tenerifedev.com), un grupo de usuarios de .NET en Tenerife, y coordinador de SUGES (Grupo de Usuarios de SharePoint de España, www.suges.es)</a:t>
            </a:r>
            <a:r>
              <a:rPr lang="en-US" dirty="0"/>
              <a:t> 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79274449-45B0-4F6A-9D0B-76142A06CA4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8687242" y="1860169"/>
            <a:ext cx="2824163" cy="282416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21459-8AE9-465E-A3C7-3B3B7948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782" y="4774973"/>
            <a:ext cx="2311082" cy="1044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AED56-6B0E-452E-889A-FA0F4FD0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542" y="5815452"/>
            <a:ext cx="1911927" cy="557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8AFF2-93D2-411A-AD3E-DF7ADDDA7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458" y="376587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216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Queue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471890"/>
            <a:ext cx="11887200" cy="2769989"/>
          </a:xfrm>
        </p:spPr>
        <p:txBody>
          <a:bodyPr/>
          <a:lstStyle/>
          <a:p>
            <a:r>
              <a:rPr lang="en-US" dirty="0"/>
              <a:t>Durable message queueing</a:t>
            </a:r>
          </a:p>
          <a:p>
            <a:r>
              <a:rPr lang="en-US" dirty="0"/>
              <a:t>First In, First Out</a:t>
            </a:r>
          </a:p>
          <a:p>
            <a:r>
              <a:rPr lang="en-US" dirty="0"/>
              <a:t>Decouples application components</a:t>
            </a:r>
          </a:p>
          <a:p>
            <a:r>
              <a:rPr lang="en-US" dirty="0"/>
              <a:t>Polling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5" y="1212848"/>
            <a:ext cx="2817814" cy="28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3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74639" y="144462"/>
            <a:ext cx="11889564" cy="917575"/>
          </a:xfrm>
        </p:spPr>
        <p:txBody>
          <a:bodyPr/>
          <a:lstStyle/>
          <a:p>
            <a:r>
              <a:rPr lang="en-US" dirty="0"/>
              <a:t>Processing Pipeline – Current Status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1211262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1211262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3040062"/>
            <a:ext cx="780290" cy="780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437" y="3725862"/>
            <a:ext cx="181601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 Trigger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35862" y="1329024"/>
            <a:ext cx="115320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237" y="1949217"/>
            <a:ext cx="112594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</a:t>
            </a:r>
          </a:p>
        </p:txBody>
      </p:sp>
      <p:cxnSp>
        <p:nvCxnSpPr>
          <p:cNvPr id="14" name="Straight Arrow Connector 13"/>
          <p:cNvCxnSpPr>
            <a:stCxn id="7" idx="3"/>
            <a:endCxn id="6" idx="1"/>
          </p:cNvCxnSpPr>
          <p:nvPr/>
        </p:nvCxnSpPr>
        <p:spPr>
          <a:xfrm>
            <a:off x="1951037" y="16014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9" idx="0"/>
          </p:cNvCxnSpPr>
          <p:nvPr/>
        </p:nvCxnSpPr>
        <p:spPr>
          <a:xfrm rot="5400000">
            <a:off x="4779582" y="-1227138"/>
            <a:ext cx="1048510" cy="7485890"/>
          </a:xfrm>
          <a:prstGeom prst="bentConnector3">
            <a:avLst>
              <a:gd name="adj1" fmla="val 6430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4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Blob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328181"/>
            <a:ext cx="11887200" cy="3447098"/>
          </a:xfrm>
        </p:spPr>
        <p:txBody>
          <a:bodyPr/>
          <a:lstStyle/>
          <a:p>
            <a:r>
              <a:rPr lang="en-US" dirty="0"/>
              <a:t>Object storage for unstructured data</a:t>
            </a:r>
          </a:p>
          <a:p>
            <a:r>
              <a:rPr lang="en-US" dirty="0"/>
              <a:t>Massively-scalable</a:t>
            </a:r>
          </a:p>
          <a:p>
            <a:r>
              <a:rPr lang="en-US" dirty="0"/>
              <a:t>Geo-redundant</a:t>
            </a:r>
          </a:p>
          <a:p>
            <a:r>
              <a:rPr lang="en-US" dirty="0"/>
              <a:t>Hot or cool storage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37" y="12128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91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74639" y="144462"/>
            <a:ext cx="11889564" cy="917575"/>
          </a:xfrm>
        </p:spPr>
        <p:txBody>
          <a:bodyPr/>
          <a:lstStyle/>
          <a:p>
            <a:r>
              <a:rPr lang="en-US" dirty="0"/>
              <a:t>Processing Pipeline – Current Status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4564062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2735262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2735262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4564062"/>
            <a:ext cx="780290" cy="7802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437" y="5249862"/>
            <a:ext cx="181601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 Trigger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35862" y="2853024"/>
            <a:ext cx="115320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9037" y="3473217"/>
            <a:ext cx="82618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</a:t>
            </a:r>
          </a:p>
        </p:txBody>
      </p:sp>
      <p:cxnSp>
        <p:nvCxnSpPr>
          <p:cNvPr id="13" name="Straight Arrow Connector 12"/>
          <p:cNvCxnSpPr>
            <a:stCxn id="7" idx="3"/>
            <a:endCxn id="6" idx="1"/>
          </p:cNvCxnSpPr>
          <p:nvPr/>
        </p:nvCxnSpPr>
        <p:spPr>
          <a:xfrm>
            <a:off x="1951037" y="31254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5" idx="1"/>
          </p:cNvCxnSpPr>
          <p:nvPr/>
        </p:nvCxnSpPr>
        <p:spPr>
          <a:xfrm>
            <a:off x="1951037" y="49542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35862" y="4683124"/>
            <a:ext cx="9223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</a:t>
            </a:r>
          </a:p>
        </p:txBody>
      </p:sp>
      <p:cxnSp>
        <p:nvCxnSpPr>
          <p:cNvPr id="18" name="Elbow Connector 17"/>
          <p:cNvCxnSpPr>
            <a:stCxn id="6" idx="2"/>
            <a:endCxn id="9" idx="0"/>
          </p:cNvCxnSpPr>
          <p:nvPr/>
        </p:nvCxnSpPr>
        <p:spPr>
          <a:xfrm rot="5400000">
            <a:off x="4779582" y="296862"/>
            <a:ext cx="1048510" cy="7485890"/>
          </a:xfrm>
          <a:prstGeom prst="bentConnector3">
            <a:avLst>
              <a:gd name="adj1" fmla="val 6430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1321572"/>
            <a:ext cx="780290" cy="7802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96701" y="2059527"/>
            <a:ext cx="930536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</a:t>
            </a:r>
          </a:p>
        </p:txBody>
      </p:sp>
      <p:cxnSp>
        <p:nvCxnSpPr>
          <p:cNvPr id="23" name="Elbow Connector 22"/>
          <p:cNvCxnSpPr>
            <a:stCxn id="21" idx="3"/>
            <a:endCxn id="6" idx="0"/>
          </p:cNvCxnSpPr>
          <p:nvPr/>
        </p:nvCxnSpPr>
        <p:spPr>
          <a:xfrm>
            <a:off x="2010186" y="1711717"/>
            <a:ext cx="7036596" cy="102354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350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Triggers &amp; Bindings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31837" y="1102107"/>
          <a:ext cx="10591800" cy="5290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2345">
                  <a:extLst>
                    <a:ext uri="{9D8B030D-6E8A-4147-A177-3AD203B41FA5}">
                      <a16:colId xmlns:a16="http://schemas.microsoft.com/office/drawing/2014/main" val="2383366874"/>
                    </a:ext>
                  </a:extLst>
                </a:gridCol>
                <a:gridCol w="3287111">
                  <a:extLst>
                    <a:ext uri="{9D8B030D-6E8A-4147-A177-3AD203B41FA5}">
                      <a16:colId xmlns:a16="http://schemas.microsoft.com/office/drawing/2014/main" val="3100654849"/>
                    </a:ext>
                  </a:extLst>
                </a:gridCol>
                <a:gridCol w="1241797">
                  <a:extLst>
                    <a:ext uri="{9D8B030D-6E8A-4147-A177-3AD203B41FA5}">
                      <a16:colId xmlns:a16="http://schemas.microsoft.com/office/drawing/2014/main" val="713058610"/>
                    </a:ext>
                  </a:extLst>
                </a:gridCol>
                <a:gridCol w="1095703">
                  <a:extLst>
                    <a:ext uri="{9D8B030D-6E8A-4147-A177-3AD203B41FA5}">
                      <a16:colId xmlns:a16="http://schemas.microsoft.com/office/drawing/2014/main" val="3307108129"/>
                    </a:ext>
                  </a:extLst>
                </a:gridCol>
                <a:gridCol w="1314844">
                  <a:extLst>
                    <a:ext uri="{9D8B030D-6E8A-4147-A177-3AD203B41FA5}">
                      <a16:colId xmlns:a16="http://schemas.microsoft.com/office/drawing/2014/main" val="2335307296"/>
                    </a:ext>
                  </a:extLst>
                </a:gridCol>
              </a:tblGrid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589108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8482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HTTP (REST or </a:t>
                      </a:r>
                      <a:r>
                        <a:rPr lang="en-US" dirty="0" err="1"/>
                        <a:t>webhook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79740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Blob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131086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Queues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25502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948852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Mobile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71480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No-SQL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</a:t>
                      </a:r>
                      <a:r>
                        <a:rPr lang="en-US" dirty="0" err="1"/>
                        <a:t>DocumentDB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233884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Push Notifications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Notification 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785123"/>
                  </a:ext>
                </a:extLst>
              </a:tr>
              <a:tr h="433002">
                <a:tc>
                  <a:txBody>
                    <a:bodyPr/>
                    <a:lstStyle/>
                    <a:p>
                      <a:r>
                        <a:rPr lang="en-US" dirty="0" err="1"/>
                        <a:t>Twilio</a:t>
                      </a:r>
                      <a:r>
                        <a:rPr lang="en-US" dirty="0"/>
                        <a:t> SMS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Twilio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584318"/>
                  </a:ext>
                </a:extLst>
              </a:tr>
              <a:tr h="433002">
                <a:tc>
                  <a:txBody>
                    <a:bodyPr/>
                    <a:lstStyle/>
                    <a:p>
                      <a:r>
                        <a:rPr lang="en-US" dirty="0"/>
                        <a:t>… 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9437" y="6392862"/>
            <a:ext cx="460331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* - The HTTP output binding requires an HTTP trigger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455369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3040062"/>
            <a:ext cx="11887200" cy="1181862"/>
          </a:xfrm>
        </p:spPr>
        <p:txBody>
          <a:bodyPr/>
          <a:lstStyle/>
          <a:p>
            <a:r>
              <a:rPr lang="en-US" dirty="0"/>
              <a:t>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38838092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95034"/>
            <a:ext cx="11887200" cy="304698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Pre-requisites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Visual Studio 2017 Preview 3</a:t>
            </a:r>
          </a:p>
          <a:p>
            <a:pPr marL="1358900" lvl="2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/>
              <a:t>ASP.NET and web development, or</a:t>
            </a:r>
          </a:p>
          <a:p>
            <a:pPr marL="1358900" lvl="2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/>
              <a:t>Azure development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Visual Studio 2017 Tools for Azure Functions extension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Development: Visual Studio (Preview)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7" r="9586"/>
          <a:stretch/>
        </p:blipFill>
        <p:spPr bwMode="auto">
          <a:xfrm>
            <a:off x="9571037" y="295274"/>
            <a:ext cx="1882659" cy="3189797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79259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Scaling Out</a:t>
            </a:r>
          </a:p>
        </p:txBody>
      </p:sp>
    </p:spTree>
    <p:extLst>
      <p:ext uri="{BB962C8B-B14F-4D97-AF65-F5344CB8AC3E}">
        <p14:creationId xmlns:p14="http://schemas.microsoft.com/office/powerpoint/2010/main" val="123488713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Out an Azure Function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135421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 App 	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The unit of scale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3237" y="3344862"/>
            <a:ext cx="2956544" cy="3246104"/>
            <a:chOff x="4604403" y="1582076"/>
            <a:chExt cx="3013825" cy="3945390"/>
          </a:xfrm>
        </p:grpSpPr>
        <p:sp>
          <p:nvSpPr>
            <p:cNvPr id="8" name="Rectangle 7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solidFill>
              <a:srgbClr val="0078D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82854" tIns="146283" rIns="182854" bIns="146283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endParaRPr>
            </a:p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ManualTrigger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br>
                <a:rPr lang="en-US" sz="2000" b="1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HttpTrigger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QueueTrigger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04403" y="1582076"/>
              <a:ext cx="3013825" cy="717427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3241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bold" panose="020B0702040204020203" pitchFamily="34" charset="0"/>
                </a:rPr>
                <a:t>Function App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41837" y="3344862"/>
            <a:ext cx="2956544" cy="3246104"/>
            <a:chOff x="4604403" y="1582076"/>
            <a:chExt cx="3013825" cy="394539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solidFill>
              <a:srgbClr val="0078D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82854" tIns="146283" rIns="182854" bIns="146283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endParaRPr>
            </a:p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ManualTrigger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br>
                <a:rPr lang="en-US" sz="2000" b="1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HttpTrigger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QueueTrigger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4403" y="1582076"/>
              <a:ext cx="3013825" cy="717427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3241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bold" panose="020B0702040204020203" pitchFamily="34" charset="0"/>
                </a:rPr>
                <a:t>Function App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580437" y="3344862"/>
            <a:ext cx="2956544" cy="3246104"/>
            <a:chOff x="4604403" y="1582076"/>
            <a:chExt cx="3013825" cy="394539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solidFill>
              <a:srgbClr val="0078D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82854" tIns="146283" rIns="182854" bIns="146283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endParaRPr>
            </a:p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ManualTrigger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br>
                <a:rPr lang="en-US" sz="2000" b="1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HttpTrigger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QueueTrigger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04403" y="1582076"/>
              <a:ext cx="3013825" cy="717427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3241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bold" panose="020B0702040204020203" pitchFamily="34" charset="0"/>
                </a:rPr>
                <a:t>Function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061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You</a:t>
            </a:r>
            <a:r>
              <a:rPr lang="en-US" dirty="0"/>
              <a:t> will: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Need to have correct Service Plan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Basic – Manual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 or Premium – Automatic Scaling</a:t>
            </a:r>
          </a:p>
          <a:p>
            <a:pPr marL="0" indent="0">
              <a:buNone/>
            </a:pPr>
            <a:r>
              <a:rPr lang="en-US" sz="3600" dirty="0"/>
              <a:t>Set up metric to trigger scaling by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Plan Scaling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533547"/>
              </p:ext>
            </p:extLst>
          </p:nvPr>
        </p:nvGraphicFramePr>
        <p:xfrm>
          <a:off x="7985760" y="1058863"/>
          <a:ext cx="4176077" cy="2495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4" imgW="8736480" imgH="5218920" progId="Photoshop.Image.11">
                  <p:embed/>
                </p:oleObj>
              </mc:Choice>
              <mc:Fallback>
                <p:oleObj name="Image" r:id="rId4" imgW="8736480" imgH="5218920" progId="Photoshop.Image.1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5760" y="1058863"/>
                        <a:ext cx="4176077" cy="2495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829DA76-05C3-4438-BF88-EB75F55F3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093105"/>
              </p:ext>
            </p:extLst>
          </p:nvPr>
        </p:nvGraphicFramePr>
        <p:xfrm>
          <a:off x="2048955" y="4713664"/>
          <a:ext cx="5400632" cy="180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6" imgW="9752040" imgH="3250440" progId="Photoshop.Image.18">
                  <p:embed/>
                </p:oleObj>
              </mc:Choice>
              <mc:Fallback>
                <p:oleObj name="Image" r:id="rId6" imgW="9752040" imgH="3250440" progId="Photoshop.Image.18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829DA76-05C3-4438-BF88-EB75F55F3F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8955" y="4713664"/>
                        <a:ext cx="5400632" cy="1800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1998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599072" y="3779373"/>
            <a:ext cx="773894" cy="475765"/>
          </a:xfrm>
          <a:prstGeom prst="rect">
            <a:avLst/>
          </a:prstGeom>
          <a:noFill/>
        </p:spPr>
        <p:txBody>
          <a:bodyPr wrap="none" lIns="137101" tIns="109681" rIns="137101" bIns="109681" rtlCol="0">
            <a:spAutoFit/>
          </a:bodyPr>
          <a:lstStyle/>
          <a:p>
            <a:pPr defTabSz="6854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5535" y="3779373"/>
            <a:ext cx="703593" cy="475765"/>
          </a:xfrm>
          <a:prstGeom prst="rect">
            <a:avLst/>
          </a:prstGeom>
          <a:noFill/>
        </p:spPr>
        <p:txBody>
          <a:bodyPr wrap="none" lIns="137101" tIns="109681" rIns="137101" bIns="109681" rtlCol="0">
            <a:spAutoFit/>
          </a:bodyPr>
          <a:lstStyle/>
          <a:p>
            <a:pPr defTabSz="6854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68819" y="3779373"/>
            <a:ext cx="1601161" cy="475765"/>
          </a:xfrm>
          <a:prstGeom prst="rect">
            <a:avLst/>
          </a:prstGeom>
          <a:noFill/>
        </p:spPr>
        <p:txBody>
          <a:bodyPr wrap="none" lIns="137101" tIns="109681" rIns="137101" bIns="109681" rtlCol="0">
            <a:spAutoFit/>
          </a:bodyPr>
          <a:lstStyle/>
          <a:p>
            <a:pPr defTabSz="6854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On-Premises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application platforms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5801" y="3631704"/>
            <a:ext cx="8991990" cy="0"/>
          </a:xfrm>
          <a:prstGeom prst="straightConnector1">
            <a:avLst/>
          </a:prstGeom>
          <a:ln w="25400">
            <a:solidFill>
              <a:schemeClr val="tx2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126816" y="3565781"/>
            <a:ext cx="131848" cy="131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590514" y="3565781"/>
            <a:ext cx="131848" cy="131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753580" y="3565781"/>
            <a:ext cx="131848" cy="131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9765407" y="3565781"/>
            <a:ext cx="131848" cy="131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900927" y="2663261"/>
            <a:ext cx="718540" cy="766783"/>
            <a:chOff x="2084593" y="2157479"/>
            <a:chExt cx="958326" cy="1022668"/>
          </a:xfrm>
        </p:grpSpPr>
        <p:grpSp>
          <p:nvGrpSpPr>
            <p:cNvPr id="33" name="Group 4"/>
            <p:cNvGrpSpPr>
              <a:grpSpLocks noChangeAspect="1"/>
            </p:cNvGrpSpPr>
            <p:nvPr/>
          </p:nvGrpSpPr>
          <p:grpSpPr bwMode="auto">
            <a:xfrm>
              <a:off x="2084593" y="2157479"/>
              <a:ext cx="475727" cy="1022668"/>
              <a:chOff x="7" y="12"/>
              <a:chExt cx="167" cy="359"/>
            </a:xfrm>
          </p:grpSpPr>
          <p:sp>
            <p:nvSpPr>
              <p:cNvPr id="35" name="Rectangle 5"/>
              <p:cNvSpPr>
                <a:spLocks noChangeArrowheads="1"/>
              </p:cNvSpPr>
              <p:nvPr/>
            </p:nvSpPr>
            <p:spPr bwMode="auto">
              <a:xfrm>
                <a:off x="7" y="45"/>
                <a:ext cx="167" cy="32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69" y="312"/>
                <a:ext cx="43" cy="59"/>
              </a:xfrm>
              <a:custGeom>
                <a:avLst/>
                <a:gdLst>
                  <a:gd name="T0" fmla="*/ 20 w 20"/>
                  <a:gd name="T1" fmla="*/ 28 h 28"/>
                  <a:gd name="T2" fmla="*/ 20 w 20"/>
                  <a:gd name="T3" fmla="*/ 10 h 28"/>
                  <a:gd name="T4" fmla="*/ 10 w 20"/>
                  <a:gd name="T5" fmla="*/ 0 h 28"/>
                  <a:gd name="T6" fmla="*/ 0 w 20"/>
                  <a:gd name="T7" fmla="*/ 10 h 28"/>
                  <a:gd name="T8" fmla="*/ 0 w 2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28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42" y="232"/>
                <a:ext cx="25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14" y="232"/>
                <a:ext cx="26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42" y="164"/>
                <a:ext cx="25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114" y="164"/>
                <a:ext cx="26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42" y="98"/>
                <a:ext cx="25" cy="24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114" y="98"/>
                <a:ext cx="26" cy="24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31" y="12"/>
                <a:ext cx="47" cy="33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561534" y="2758439"/>
              <a:ext cx="475727" cy="421466"/>
              <a:chOff x="2779974" y="2727959"/>
              <a:chExt cx="475727" cy="421466"/>
            </a:xfrm>
          </p:grpSpPr>
          <p:sp>
            <p:nvSpPr>
              <p:cNvPr id="45" name="Rectangle 5"/>
              <p:cNvSpPr>
                <a:spLocks noChangeArrowheads="1"/>
              </p:cNvSpPr>
              <p:nvPr/>
            </p:nvSpPr>
            <p:spPr bwMode="auto">
              <a:xfrm>
                <a:off x="2779974" y="2727959"/>
                <a:ext cx="475727" cy="42146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3058191" y="2981354"/>
                <a:ext cx="122493" cy="168071"/>
              </a:xfrm>
              <a:custGeom>
                <a:avLst/>
                <a:gdLst>
                  <a:gd name="T0" fmla="*/ 20 w 20"/>
                  <a:gd name="T1" fmla="*/ 28 h 28"/>
                  <a:gd name="T2" fmla="*/ 20 w 20"/>
                  <a:gd name="T3" fmla="*/ 10 h 28"/>
                  <a:gd name="T4" fmla="*/ 10 w 20"/>
                  <a:gd name="T5" fmla="*/ 0 h 28"/>
                  <a:gd name="T6" fmla="*/ 0 w 20"/>
                  <a:gd name="T7" fmla="*/ 10 h 28"/>
                  <a:gd name="T8" fmla="*/ 0 w 2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28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2879677" y="2829662"/>
                <a:ext cx="71217" cy="7121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3084781" y="2829662"/>
                <a:ext cx="74065" cy="7121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9" name="Rectangle 9"/>
              <p:cNvSpPr>
                <a:spLocks noChangeArrowheads="1"/>
              </p:cNvSpPr>
              <p:nvPr/>
            </p:nvSpPr>
            <p:spPr bwMode="auto">
              <a:xfrm>
                <a:off x="2879677" y="3004253"/>
                <a:ext cx="71217" cy="7121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55" name="Isosceles Triangle 54"/>
            <p:cNvSpPr/>
            <p:nvPr/>
          </p:nvSpPr>
          <p:spPr bwMode="auto">
            <a:xfrm>
              <a:off x="2560320" y="2537142"/>
              <a:ext cx="482599" cy="221297"/>
            </a:xfrm>
            <a:prstGeom prst="triangle">
              <a:avLst>
                <a:gd name="adj" fmla="val 0"/>
              </a:avLst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99360">
                <a:defRPr/>
              </a:pPr>
              <a:endParaRPr lang="en-US" sz="1350" err="1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58" name="Group 16"/>
          <p:cNvGrpSpPr>
            <a:grpSpLocks noChangeAspect="1"/>
          </p:cNvGrpSpPr>
          <p:nvPr/>
        </p:nvGrpSpPr>
        <p:grpSpPr bwMode="auto">
          <a:xfrm>
            <a:off x="7527804" y="2761905"/>
            <a:ext cx="577628" cy="668140"/>
            <a:chOff x="13" y="7"/>
            <a:chExt cx="351" cy="406"/>
          </a:xfrm>
        </p:grpSpPr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212" y="199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1 h 176"/>
                <a:gd name="T8" fmla="*/ 76 w 152"/>
                <a:gd name="T9" fmla="*/ 176 h 176"/>
                <a:gd name="T10" fmla="*/ 0 w 152"/>
                <a:gd name="T11" fmla="*/ 131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1"/>
                  </a:lnTo>
                  <a:lnTo>
                    <a:pt x="76" y="176"/>
                  </a:lnTo>
                  <a:lnTo>
                    <a:pt x="0" y="131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212" y="244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>
              <a:off x="288" y="282"/>
              <a:ext cx="0" cy="9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13" y="199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1 h 176"/>
                <a:gd name="T8" fmla="*/ 76 w 152"/>
                <a:gd name="T9" fmla="*/ 176 h 176"/>
                <a:gd name="T10" fmla="*/ 0 w 152"/>
                <a:gd name="T11" fmla="*/ 131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1"/>
                  </a:lnTo>
                  <a:lnTo>
                    <a:pt x="76" y="176"/>
                  </a:lnTo>
                  <a:lnTo>
                    <a:pt x="0" y="131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13" y="244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5" name="Line 22"/>
            <p:cNvSpPr>
              <a:spLocks noChangeShapeType="1"/>
            </p:cNvSpPr>
            <p:nvPr/>
          </p:nvSpPr>
          <p:spPr bwMode="auto">
            <a:xfrm>
              <a:off x="89" y="282"/>
              <a:ext cx="0" cy="9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106" y="364"/>
              <a:ext cx="163" cy="49"/>
            </a:xfrm>
            <a:custGeom>
              <a:avLst/>
              <a:gdLst>
                <a:gd name="T0" fmla="*/ 163 w 163"/>
                <a:gd name="T1" fmla="*/ 2 h 49"/>
                <a:gd name="T2" fmla="*/ 83 w 163"/>
                <a:gd name="T3" fmla="*/ 49 h 49"/>
                <a:gd name="T4" fmla="*/ 0 w 163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3" h="49">
                  <a:moveTo>
                    <a:pt x="163" y="2"/>
                  </a:moveTo>
                  <a:lnTo>
                    <a:pt x="83" y="49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113" y="7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3 h 176"/>
                <a:gd name="T8" fmla="*/ 76 w 152"/>
                <a:gd name="T9" fmla="*/ 176 h 176"/>
                <a:gd name="T10" fmla="*/ 0 w 152"/>
                <a:gd name="T11" fmla="*/ 133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3"/>
                  </a:lnTo>
                  <a:lnTo>
                    <a:pt x="76" y="176"/>
                  </a:lnTo>
                  <a:lnTo>
                    <a:pt x="0" y="133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113" y="52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9" name="Line 26"/>
            <p:cNvSpPr>
              <a:spLocks noChangeShapeType="1"/>
            </p:cNvSpPr>
            <p:nvPr/>
          </p:nvSpPr>
          <p:spPr bwMode="auto">
            <a:xfrm>
              <a:off x="189" y="96"/>
              <a:ext cx="0" cy="8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265" y="92"/>
              <a:ext cx="82" cy="141"/>
            </a:xfrm>
            <a:custGeom>
              <a:avLst/>
              <a:gdLst>
                <a:gd name="T0" fmla="*/ 0 w 82"/>
                <a:gd name="T1" fmla="*/ 0 h 141"/>
                <a:gd name="T2" fmla="*/ 82 w 82"/>
                <a:gd name="T3" fmla="*/ 46 h 141"/>
                <a:gd name="T4" fmla="*/ 82 w 82"/>
                <a:gd name="T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141">
                  <a:moveTo>
                    <a:pt x="0" y="0"/>
                  </a:moveTo>
                  <a:lnTo>
                    <a:pt x="82" y="46"/>
                  </a:lnTo>
                  <a:lnTo>
                    <a:pt x="82" y="141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30" y="92"/>
              <a:ext cx="83" cy="141"/>
            </a:xfrm>
            <a:custGeom>
              <a:avLst/>
              <a:gdLst>
                <a:gd name="T0" fmla="*/ 0 w 83"/>
                <a:gd name="T1" fmla="*/ 141 h 141"/>
                <a:gd name="T2" fmla="*/ 0 w 83"/>
                <a:gd name="T3" fmla="*/ 46 h 141"/>
                <a:gd name="T4" fmla="*/ 83 w 83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141">
                  <a:moveTo>
                    <a:pt x="0" y="141"/>
                  </a:moveTo>
                  <a:lnTo>
                    <a:pt x="0" y="46"/>
                  </a:lnTo>
                  <a:lnTo>
                    <a:pt x="83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73" name="Group 31"/>
          <p:cNvGrpSpPr>
            <a:grpSpLocks noChangeAspect="1"/>
          </p:cNvGrpSpPr>
          <p:nvPr/>
        </p:nvGrpSpPr>
        <p:grpSpPr bwMode="auto">
          <a:xfrm>
            <a:off x="5361230" y="2887361"/>
            <a:ext cx="519192" cy="542684"/>
            <a:chOff x="12" y="7"/>
            <a:chExt cx="221" cy="231"/>
          </a:xfrm>
        </p:grpSpPr>
        <p:sp>
          <p:nvSpPr>
            <p:cNvPr id="75" name="Rectangle 32"/>
            <p:cNvSpPr>
              <a:spLocks noChangeArrowheads="1"/>
            </p:cNvSpPr>
            <p:nvPr/>
          </p:nvSpPr>
          <p:spPr bwMode="auto">
            <a:xfrm>
              <a:off x="12" y="7"/>
              <a:ext cx="221" cy="60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6" name="Line 33"/>
            <p:cNvSpPr>
              <a:spLocks noChangeShapeType="1"/>
            </p:cNvSpPr>
            <p:nvPr/>
          </p:nvSpPr>
          <p:spPr bwMode="auto">
            <a:xfrm flipH="1">
              <a:off x="191" y="37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7" name="Line 34"/>
            <p:cNvSpPr>
              <a:spLocks noChangeShapeType="1"/>
            </p:cNvSpPr>
            <p:nvPr/>
          </p:nvSpPr>
          <p:spPr bwMode="auto">
            <a:xfrm flipH="1">
              <a:off x="157" y="37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8" name="Line 35"/>
            <p:cNvSpPr>
              <a:spLocks noChangeShapeType="1"/>
            </p:cNvSpPr>
            <p:nvPr/>
          </p:nvSpPr>
          <p:spPr bwMode="auto">
            <a:xfrm flipH="1">
              <a:off x="54" y="37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9" name="Rectangle 36"/>
            <p:cNvSpPr>
              <a:spLocks noChangeArrowheads="1"/>
            </p:cNvSpPr>
            <p:nvPr/>
          </p:nvSpPr>
          <p:spPr bwMode="auto">
            <a:xfrm>
              <a:off x="12" y="93"/>
              <a:ext cx="221" cy="59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0" name="Line 37"/>
            <p:cNvSpPr>
              <a:spLocks noChangeShapeType="1"/>
            </p:cNvSpPr>
            <p:nvPr/>
          </p:nvSpPr>
          <p:spPr bwMode="auto">
            <a:xfrm flipH="1">
              <a:off x="191" y="123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1" name="Line 38"/>
            <p:cNvSpPr>
              <a:spLocks noChangeShapeType="1"/>
            </p:cNvSpPr>
            <p:nvPr/>
          </p:nvSpPr>
          <p:spPr bwMode="auto">
            <a:xfrm flipH="1">
              <a:off x="157" y="123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2" name="Line 39"/>
            <p:cNvSpPr>
              <a:spLocks noChangeShapeType="1"/>
            </p:cNvSpPr>
            <p:nvPr/>
          </p:nvSpPr>
          <p:spPr bwMode="auto">
            <a:xfrm flipH="1">
              <a:off x="54" y="123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3" name="Rectangle 40"/>
            <p:cNvSpPr>
              <a:spLocks noChangeArrowheads="1"/>
            </p:cNvSpPr>
            <p:nvPr/>
          </p:nvSpPr>
          <p:spPr bwMode="auto">
            <a:xfrm>
              <a:off x="12" y="178"/>
              <a:ext cx="221" cy="60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4" name="Line 41"/>
            <p:cNvSpPr>
              <a:spLocks noChangeShapeType="1"/>
            </p:cNvSpPr>
            <p:nvPr/>
          </p:nvSpPr>
          <p:spPr bwMode="auto">
            <a:xfrm flipH="1">
              <a:off x="191" y="208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5" name="Line 42"/>
            <p:cNvSpPr>
              <a:spLocks noChangeShapeType="1"/>
            </p:cNvSpPr>
            <p:nvPr/>
          </p:nvSpPr>
          <p:spPr bwMode="auto">
            <a:xfrm flipH="1">
              <a:off x="157" y="208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6" name="Line 43"/>
            <p:cNvSpPr>
              <a:spLocks noChangeShapeType="1"/>
            </p:cNvSpPr>
            <p:nvPr/>
          </p:nvSpPr>
          <p:spPr bwMode="auto">
            <a:xfrm flipH="1">
              <a:off x="54" y="208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7" name="Line 44"/>
            <p:cNvSpPr>
              <a:spLocks noChangeShapeType="1"/>
            </p:cNvSpPr>
            <p:nvPr/>
          </p:nvSpPr>
          <p:spPr bwMode="auto">
            <a:xfrm flipV="1">
              <a:off x="165" y="127"/>
              <a:ext cx="0" cy="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8" name="Line 45"/>
            <p:cNvSpPr>
              <a:spLocks noChangeShapeType="1"/>
            </p:cNvSpPr>
            <p:nvPr/>
          </p:nvSpPr>
          <p:spPr bwMode="auto">
            <a:xfrm flipV="1">
              <a:off x="165" y="42"/>
              <a:ext cx="0" cy="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9" name="Line 46"/>
            <p:cNvSpPr>
              <a:spLocks noChangeShapeType="1"/>
            </p:cNvSpPr>
            <p:nvPr/>
          </p:nvSpPr>
          <p:spPr bwMode="auto">
            <a:xfrm flipV="1">
              <a:off x="165" y="212"/>
              <a:ext cx="0" cy="2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94" name="Right Brace 93"/>
          <p:cNvSpPr/>
          <p:nvPr/>
        </p:nvSpPr>
        <p:spPr>
          <a:xfrm rot="5400000">
            <a:off x="7736745" y="1867849"/>
            <a:ext cx="251520" cy="5345351"/>
          </a:xfrm>
          <a:prstGeom prst="rightBrace">
            <a:avLst>
              <a:gd name="adj1" fmla="val 146892"/>
              <a:gd name="adj2" fmla="val 50000"/>
            </a:avLst>
          </a:prstGeom>
          <a:noFill/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60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99" name="Freeform 50"/>
          <p:cNvSpPr>
            <a:spLocks/>
          </p:cNvSpPr>
          <p:nvPr/>
        </p:nvSpPr>
        <p:spPr bwMode="auto">
          <a:xfrm>
            <a:off x="7506281" y="4904234"/>
            <a:ext cx="655646" cy="439670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noFill/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60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00" name="Freeform 50"/>
          <p:cNvSpPr>
            <a:spLocks/>
          </p:cNvSpPr>
          <p:nvPr/>
        </p:nvSpPr>
        <p:spPr bwMode="auto">
          <a:xfrm flipH="1">
            <a:off x="7806063" y="5034633"/>
            <a:ext cx="460687" cy="30893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60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9556018" y="2761454"/>
            <a:ext cx="501705" cy="662445"/>
            <a:chOff x="10669874" y="2515906"/>
            <a:chExt cx="669129" cy="883510"/>
          </a:xfrm>
        </p:grpSpPr>
        <p:sp>
          <p:nvSpPr>
            <p:cNvPr id="105" name="Freeform 54"/>
            <p:cNvSpPr>
              <a:spLocks noEditPoints="1"/>
            </p:cNvSpPr>
            <p:nvPr/>
          </p:nvSpPr>
          <p:spPr bwMode="auto">
            <a:xfrm>
              <a:off x="10669874" y="2515906"/>
              <a:ext cx="669129" cy="883510"/>
            </a:xfrm>
            <a:custGeom>
              <a:avLst/>
              <a:gdLst>
                <a:gd name="T0" fmla="*/ 206 w 206"/>
                <a:gd name="T1" fmla="*/ 68 h 272"/>
                <a:gd name="T2" fmla="*/ 137 w 206"/>
                <a:gd name="T3" fmla="*/ 0 h 272"/>
                <a:gd name="T4" fmla="*/ 0 w 206"/>
                <a:gd name="T5" fmla="*/ 0 h 272"/>
                <a:gd name="T6" fmla="*/ 0 w 206"/>
                <a:gd name="T7" fmla="*/ 272 h 272"/>
                <a:gd name="T8" fmla="*/ 206 w 206"/>
                <a:gd name="T9" fmla="*/ 272 h 272"/>
                <a:gd name="T10" fmla="*/ 206 w 206"/>
                <a:gd name="T11" fmla="*/ 68 h 272"/>
                <a:gd name="T12" fmla="*/ 137 w 206"/>
                <a:gd name="T13" fmla="*/ 23 h 272"/>
                <a:gd name="T14" fmla="*/ 182 w 206"/>
                <a:gd name="T15" fmla="*/ 68 h 272"/>
                <a:gd name="T16" fmla="*/ 137 w 206"/>
                <a:gd name="T17" fmla="*/ 68 h 272"/>
                <a:gd name="T18" fmla="*/ 137 w 206"/>
                <a:gd name="T19" fmla="*/ 23 h 272"/>
                <a:gd name="T20" fmla="*/ 17 w 206"/>
                <a:gd name="T21" fmla="*/ 255 h 272"/>
                <a:gd name="T22" fmla="*/ 17 w 206"/>
                <a:gd name="T23" fmla="*/ 17 h 272"/>
                <a:gd name="T24" fmla="*/ 120 w 206"/>
                <a:gd name="T25" fmla="*/ 17 h 272"/>
                <a:gd name="T26" fmla="*/ 120 w 206"/>
                <a:gd name="T27" fmla="*/ 85 h 272"/>
                <a:gd name="T28" fmla="*/ 189 w 206"/>
                <a:gd name="T29" fmla="*/ 85 h 272"/>
                <a:gd name="T30" fmla="*/ 189 w 206"/>
                <a:gd name="T31" fmla="*/ 255 h 272"/>
                <a:gd name="T32" fmla="*/ 17 w 206"/>
                <a:gd name="T33" fmla="*/ 255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272">
                  <a:moveTo>
                    <a:pt x="206" y="68"/>
                  </a:moveTo>
                  <a:lnTo>
                    <a:pt x="137" y="0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206" y="272"/>
                  </a:lnTo>
                  <a:lnTo>
                    <a:pt x="206" y="68"/>
                  </a:lnTo>
                  <a:close/>
                  <a:moveTo>
                    <a:pt x="137" y="23"/>
                  </a:moveTo>
                  <a:lnTo>
                    <a:pt x="182" y="68"/>
                  </a:lnTo>
                  <a:lnTo>
                    <a:pt x="137" y="68"/>
                  </a:lnTo>
                  <a:lnTo>
                    <a:pt x="137" y="23"/>
                  </a:lnTo>
                  <a:close/>
                  <a:moveTo>
                    <a:pt x="17" y="255"/>
                  </a:moveTo>
                  <a:lnTo>
                    <a:pt x="17" y="17"/>
                  </a:lnTo>
                  <a:lnTo>
                    <a:pt x="120" y="17"/>
                  </a:lnTo>
                  <a:lnTo>
                    <a:pt x="120" y="85"/>
                  </a:lnTo>
                  <a:lnTo>
                    <a:pt x="189" y="85"/>
                  </a:lnTo>
                  <a:lnTo>
                    <a:pt x="189" y="255"/>
                  </a:lnTo>
                  <a:lnTo>
                    <a:pt x="17" y="255"/>
                  </a:lnTo>
                  <a:close/>
                </a:path>
              </a:pathLst>
            </a:custGeom>
            <a:solidFill>
              <a:srgbClr val="737373"/>
            </a:solidFill>
            <a:ln w="28575">
              <a:solidFill>
                <a:schemeClr val="bg1"/>
              </a:solidFill>
              <a:miter lim="800000"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99360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0902006" y="2829852"/>
              <a:ext cx="207305" cy="365835"/>
              <a:chOff x="10949140" y="2845563"/>
              <a:chExt cx="207305" cy="365835"/>
            </a:xfrm>
          </p:grpSpPr>
          <p:sp>
            <p:nvSpPr>
              <p:cNvPr id="106" name="Right Brace 105"/>
              <p:cNvSpPr/>
              <p:nvPr/>
            </p:nvSpPr>
            <p:spPr>
              <a:xfrm>
                <a:off x="11094253" y="2845563"/>
                <a:ext cx="62192" cy="365835"/>
              </a:xfrm>
              <a:prstGeom prst="rightBrace">
                <a:avLst>
                  <a:gd name="adj1" fmla="val 80466"/>
                  <a:gd name="adj2" fmla="val 50000"/>
                </a:avLst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Right Brace 107"/>
              <p:cNvSpPr/>
              <p:nvPr/>
            </p:nvSpPr>
            <p:spPr>
              <a:xfrm flipH="1">
                <a:off x="10949140" y="2845563"/>
                <a:ext cx="62192" cy="365835"/>
              </a:xfrm>
              <a:prstGeom prst="rightBrace">
                <a:avLst>
                  <a:gd name="adj1" fmla="val 80466"/>
                  <a:gd name="adj2" fmla="val 50000"/>
                </a:avLst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60" tIns="34280" rIns="68560" bIns="342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60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9270142" y="3737547"/>
            <a:ext cx="2360787" cy="475504"/>
          </a:xfrm>
          <a:prstGeom prst="rect">
            <a:avLst/>
          </a:prstGeom>
          <a:noFill/>
        </p:spPr>
        <p:txBody>
          <a:bodyPr wrap="square" lIns="137101" tIns="109681" rIns="137101" bIns="109681" rtlCol="0" anchor="t">
            <a:spAutoFit/>
          </a:bodyPr>
          <a:lstStyle/>
          <a:p>
            <a:pPr defTabSz="6854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798" kern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/>
              </a:rPr>
              <a:t>Serverless</a:t>
            </a:r>
            <a:endParaRPr lang="en-US" kern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408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8" grpId="0"/>
      <p:bldP spid="28" grpId="1"/>
      <p:bldP spid="27" grpId="0"/>
      <p:bldP spid="27" grpId="1"/>
      <p:bldP spid="12" grpId="0" animBg="1"/>
      <p:bldP spid="20" grpId="0" animBg="1"/>
      <p:bldP spid="21" grpId="0" animBg="1"/>
      <p:bldP spid="22" grpId="0" animBg="1"/>
      <p:bldP spid="94" grpId="0" animBg="1"/>
      <p:bldP spid="99" grpId="0" animBg="1"/>
      <p:bldP spid="99" grpId="1" animBg="1"/>
      <p:bldP spid="100" grpId="0" animBg="1"/>
      <p:bldP spid="100" grpId="1" animBg="1"/>
      <p:bldP spid="72" grpId="0"/>
      <p:bldP spid="7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7089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Azure Functions</a:t>
            </a:r>
            <a:r>
              <a:rPr lang="en-US" dirty="0"/>
              <a:t> will: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Monitor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Incoming events/requests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Amount of resources each function is taking</a:t>
            </a:r>
            <a:endParaRPr lang="en-US" dirty="0"/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/>
              <a:t>Automatically scale out 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Provision additional VM instances as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Scaling</a:t>
            </a:r>
          </a:p>
        </p:txBody>
      </p:sp>
    </p:spTree>
    <p:extLst>
      <p:ext uri="{BB962C8B-B14F-4D97-AF65-F5344CB8AC3E}">
        <p14:creationId xmlns:p14="http://schemas.microsoft.com/office/powerpoint/2010/main" val="3128615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Controller (Consumption Plan)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04437" y="6088062"/>
            <a:ext cx="91037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Source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 descr="Scale controller monitoring events and creating insta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7" y="1329071"/>
            <a:ext cx="8458200" cy="50637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56073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281215383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5207579"/>
          </a:xfrm>
        </p:spPr>
        <p:txBody>
          <a:bodyPr/>
          <a:lstStyle/>
          <a:p>
            <a:r>
              <a:rPr lang="en-US" dirty="0"/>
              <a:t>Pay per execution model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sz="3600" dirty="0"/>
              <a:t>Executions = </a:t>
            </a:r>
            <a:r>
              <a:rPr lang="en-US" sz="3600" u="sng" dirty="0"/>
              <a:t>Number of executions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sz="3600" dirty="0"/>
              <a:t>GB-sec = </a:t>
            </a:r>
            <a:r>
              <a:rPr lang="en-US" sz="3600" u="sng" dirty="0"/>
              <a:t>Duration of execution</a:t>
            </a:r>
            <a:r>
              <a:rPr lang="en-US" sz="3600" dirty="0"/>
              <a:t> x </a:t>
            </a:r>
            <a:r>
              <a:rPr lang="en-US" sz="3600" u="sng" dirty="0"/>
              <a:t>memory usage </a:t>
            </a:r>
          </a:p>
          <a:p>
            <a:endParaRPr lang="en-US" dirty="0"/>
          </a:p>
          <a:p>
            <a:r>
              <a:rPr lang="en-US" dirty="0"/>
              <a:t>Azure Functions price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$0.20/1M executions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$0.000016 /GB-sec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14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439862"/>
            <a:ext cx="11885514" cy="1957459"/>
          </a:xfrm>
        </p:spPr>
        <p:txBody>
          <a:bodyPr/>
          <a:lstStyle/>
          <a:p>
            <a:r>
              <a:rPr lang="en-US" dirty="0"/>
              <a:t>Free Grant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1,000,000 </a:t>
            </a:r>
            <a:r>
              <a:rPr lang="en-US" sz="3600" b="1" dirty="0"/>
              <a:t>free</a:t>
            </a:r>
            <a:r>
              <a:rPr lang="en-US" sz="3600" dirty="0"/>
              <a:t> executions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400,000 </a:t>
            </a:r>
            <a:r>
              <a:rPr lang="en-US" sz="3600" b="1" dirty="0"/>
              <a:t>free</a:t>
            </a:r>
            <a:r>
              <a:rPr lang="en-US" sz="3600" dirty="0"/>
              <a:t> GB-sec</a:t>
            </a:r>
          </a:p>
        </p:txBody>
      </p:sp>
    </p:spTree>
    <p:extLst>
      <p:ext uri="{BB962C8B-B14F-4D97-AF65-F5344CB8AC3E}">
        <p14:creationId xmlns:p14="http://schemas.microsoft.com/office/powerpoint/2010/main" val="1247444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08612"/>
          </a:xfrm>
        </p:spPr>
        <p:txBody>
          <a:bodyPr/>
          <a:lstStyle/>
          <a:p>
            <a:r>
              <a:rPr lang="en-US" dirty="0"/>
              <a:t>Scenario: API 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10 million requests a month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Average 0.5 sec execution duration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Average 512 MB memory usage</a:t>
            </a:r>
          </a:p>
          <a:p>
            <a:r>
              <a:rPr lang="en-US" dirty="0"/>
              <a:t>Math: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10M </a:t>
            </a:r>
            <a:r>
              <a:rPr lang="en-US" sz="3200" dirty="0" err="1"/>
              <a:t>reqs</a:t>
            </a:r>
            <a:r>
              <a:rPr lang="en-US" sz="3200" dirty="0"/>
              <a:t> * (0.5 sec * 0.5 GB) per request = 2.5M GB-sec</a:t>
            </a:r>
          </a:p>
          <a:p>
            <a:r>
              <a:rPr lang="en-US" dirty="0"/>
              <a:t>Billable units: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2.5M GB-sec – 400k GB-sec grant = 2.1M GB-sec ~= $33.60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10M requests – 1M free grant = 9M requests ~=    $1.80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96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4209495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 one over the other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31837" y="1592262"/>
          <a:ext cx="10820400" cy="3209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86320292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1870266190"/>
                    </a:ext>
                  </a:extLst>
                </a:gridCol>
              </a:tblGrid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App Service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988120"/>
                  </a:ext>
                </a:extLst>
              </a:tr>
              <a:tr h="758908">
                <a:tc>
                  <a:txBody>
                    <a:bodyPr/>
                    <a:lstStyle/>
                    <a:p>
                      <a:r>
                        <a:rPr lang="en-US" dirty="0"/>
                        <a:t>Plan on running often or continuousl</a:t>
                      </a:r>
                      <a:r>
                        <a:rPr lang="en-US" baseline="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One-off or once in a while</a:t>
                      </a:r>
                    </a:p>
                    <a:p>
                      <a:r>
                        <a:rPr lang="en-US" baseline="0" dirty="0"/>
                        <a:t> - 10 minute limit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753094"/>
                  </a:ext>
                </a:extLst>
              </a:tr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Have excess</a:t>
                      </a:r>
                      <a:r>
                        <a:rPr lang="en-US" baseline="0" dirty="0"/>
                        <a:t> capacity on App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Don’t want to worry about setting scaling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66076"/>
                  </a:ext>
                </a:extLst>
              </a:tr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Want predetermine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Don’t want to pay for an </a:t>
                      </a:r>
                      <a:r>
                        <a:rPr lang="en-US"/>
                        <a:t>App Service Plan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19835"/>
                  </a:ext>
                </a:extLst>
              </a:tr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&gt; 15 MB file on HTTP Triggered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memory: 1.5GB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1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4995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89486"/>
            <a:ext cx="11887200" cy="418576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Avoid long-running functions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Use queues to communicate between functions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Queues, Topics, </a:t>
            </a:r>
            <a:r>
              <a:rPr lang="en-US" sz="3200" dirty="0" err="1"/>
              <a:t>EventHub</a:t>
            </a:r>
            <a:endParaRPr lang="en-US" sz="3200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Functions should be stateless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If need state, keep it in queue messages</a:t>
            </a:r>
          </a:p>
        </p:txBody>
      </p:sp>
    </p:spTree>
    <p:extLst>
      <p:ext uri="{BB962C8B-B14F-4D97-AF65-F5344CB8AC3E}">
        <p14:creationId xmlns:p14="http://schemas.microsoft.com/office/powerpoint/2010/main" val="31871689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(cont.)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357233"/>
            <a:ext cx="11887200" cy="332398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Write defensive functions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Allow for retry logic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Use dead-letter queues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async code</a:t>
            </a:r>
          </a:p>
        </p:txBody>
      </p:sp>
    </p:spTree>
    <p:extLst>
      <p:ext uri="{BB962C8B-B14F-4D97-AF65-F5344CB8AC3E}">
        <p14:creationId xmlns:p14="http://schemas.microsoft.com/office/powerpoint/2010/main" val="1811351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611733" y="5384840"/>
            <a:ext cx="2076882" cy="567290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2448" kern="0" dirty="0">
                <a:solidFill>
                  <a:srgbClr val="0070C0"/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6464" y="5395107"/>
            <a:ext cx="210879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481202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8AC357A-CE29-4061-B66B-61B9106B951F}"/>
              </a:ext>
            </a:extLst>
          </p:cNvPr>
          <p:cNvSpPr txBox="1"/>
          <p:nvPr/>
        </p:nvSpPr>
        <p:spPr>
          <a:xfrm rot="20877579">
            <a:off x="1973634" y="4412567"/>
            <a:ext cx="1452132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many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do I need?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22C7F164-D5DC-4773-A6B6-0FA281150922}"/>
              </a:ext>
            </a:extLst>
          </p:cNvPr>
          <p:cNvSpPr txBox="1"/>
          <p:nvPr/>
        </p:nvSpPr>
        <p:spPr>
          <a:xfrm rot="21066084">
            <a:off x="6793223" y="3219014"/>
            <a:ext cx="1035227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Which OS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should I use?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B419743A-E54D-4F29-A536-BE914D6DD763}"/>
              </a:ext>
            </a:extLst>
          </p:cNvPr>
          <p:cNvSpPr txBox="1"/>
          <p:nvPr/>
        </p:nvSpPr>
        <p:spPr>
          <a:xfrm>
            <a:off x="7231907" y="4587809"/>
            <a:ext cx="1486464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patch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4FFEFDA6-DC12-4102-B56A-92DABB0AA1A9}"/>
              </a:ext>
            </a:extLst>
          </p:cNvPr>
          <p:cNvSpPr txBox="1"/>
          <p:nvPr/>
        </p:nvSpPr>
        <p:spPr>
          <a:xfrm rot="20700000">
            <a:off x="2339949" y="1820298"/>
            <a:ext cx="1560036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size of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should I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buy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0FAC1726-28A7-4960-BA0C-BB764E2E31A2}"/>
              </a:ext>
            </a:extLst>
          </p:cNvPr>
          <p:cNvSpPr txBox="1"/>
          <p:nvPr/>
        </p:nvSpPr>
        <p:spPr>
          <a:xfrm rot="1233718">
            <a:off x="9185943" y="1911289"/>
            <a:ext cx="1468481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I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backup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3379046E-538C-4A49-B064-DABE32C84478}"/>
              </a:ext>
            </a:extLst>
          </p:cNvPr>
          <p:cNvSpPr txBox="1"/>
          <p:nvPr/>
        </p:nvSpPr>
        <p:spPr>
          <a:xfrm>
            <a:off x="9195749" y="2567655"/>
            <a:ext cx="1442322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can I increase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utilization?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74C5B96-3B22-4E4B-A609-C17613CB2BEA}"/>
              </a:ext>
            </a:extLst>
          </p:cNvPr>
          <p:cNvSpPr txBox="1"/>
          <p:nvPr/>
        </p:nvSpPr>
        <p:spPr>
          <a:xfrm>
            <a:off x="6686403" y="1013515"/>
            <a:ext cx="1643417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do I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deploy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new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code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to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A2EB86EB-157E-4144-905B-F13291770571}"/>
              </a:ext>
            </a:extLst>
          </p:cNvPr>
          <p:cNvSpPr txBox="1"/>
          <p:nvPr/>
        </p:nvSpPr>
        <p:spPr>
          <a:xfrm>
            <a:off x="5115777" y="1546201"/>
            <a:ext cx="1718623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Which packages should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be on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75527077-AE97-47AA-BD97-F755BDFD8D79}"/>
              </a:ext>
            </a:extLst>
          </p:cNvPr>
          <p:cNvSpPr txBox="1"/>
          <p:nvPr/>
        </p:nvSpPr>
        <p:spPr>
          <a:xfrm>
            <a:off x="3496518" y="4558017"/>
            <a:ext cx="1790559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It takes how long to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provision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a new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5F48CB9B-1183-4C06-A7C5-90F0F4BC485D}"/>
              </a:ext>
            </a:extLst>
          </p:cNvPr>
          <p:cNvSpPr txBox="1"/>
          <p:nvPr/>
        </p:nvSpPr>
        <p:spPr>
          <a:xfrm rot="2037234">
            <a:off x="8925522" y="3481955"/>
            <a:ext cx="1429243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Are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in a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secure location?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449688C2-16E4-4EE7-8F0A-4FCEF65B818F}"/>
              </a:ext>
            </a:extLst>
          </p:cNvPr>
          <p:cNvSpPr txBox="1"/>
          <p:nvPr/>
        </p:nvSpPr>
        <p:spPr>
          <a:xfrm rot="20116499">
            <a:off x="6991382" y="3689177"/>
            <a:ext cx="1542051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happens if the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power goes out?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CDD9048F-D154-4AE8-8943-AF540591AEC4}"/>
              </a:ext>
            </a:extLst>
          </p:cNvPr>
          <p:cNvSpPr txBox="1"/>
          <p:nvPr/>
        </p:nvSpPr>
        <p:spPr>
          <a:xfrm rot="19484879">
            <a:off x="1880631" y="3492710"/>
            <a:ext cx="1540417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Do I need secondary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network connection?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400E6DC3-6FE4-4B92-A837-44D524EE6889}"/>
              </a:ext>
            </a:extLst>
          </p:cNvPr>
          <p:cNvSpPr txBox="1"/>
          <p:nvPr/>
        </p:nvSpPr>
        <p:spPr>
          <a:xfrm rot="21388068">
            <a:off x="3740234" y="978782"/>
            <a:ext cx="2223811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is the right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size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of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 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my business needs?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8DA3D07-DFDE-4BAE-A823-A35FDB08F22E}"/>
              </a:ext>
            </a:extLst>
          </p:cNvPr>
          <p:cNvSpPr txBox="1"/>
          <p:nvPr/>
        </p:nvSpPr>
        <p:spPr>
          <a:xfrm rot="20700000">
            <a:off x="4287767" y="3212958"/>
            <a:ext cx="1607448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Who has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physical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access to 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2BB1518-288E-4A04-A584-D069A31E1589}"/>
              </a:ext>
            </a:extLst>
          </p:cNvPr>
          <p:cNvSpPr txBox="1"/>
          <p:nvPr/>
        </p:nvSpPr>
        <p:spPr>
          <a:xfrm rot="19699786">
            <a:off x="4792719" y="3831005"/>
            <a:ext cx="863563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Do I need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 UPS?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BE850DA-80E5-46EA-8144-F9570F419EB8}"/>
              </a:ext>
            </a:extLst>
          </p:cNvPr>
          <p:cNvSpPr txBox="1"/>
          <p:nvPr/>
        </p:nvSpPr>
        <p:spPr>
          <a:xfrm rot="20103308">
            <a:off x="1935283" y="1164490"/>
            <a:ext cx="1574749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media should I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use to keep backup?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24AD7F0D-29D6-4E2C-A0F7-4537B2290E71}"/>
              </a:ext>
            </a:extLst>
          </p:cNvPr>
          <p:cNvSpPr txBox="1"/>
          <p:nvPr/>
        </p:nvSpPr>
        <p:spPr>
          <a:xfrm rot="469746">
            <a:off x="8400561" y="3893501"/>
            <a:ext cx="1696604" cy="41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storage I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need to use?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5E9F7C7-2085-4410-96F4-81B73EC1BA4C}"/>
              </a:ext>
            </a:extLst>
          </p:cNvPr>
          <p:cNvSpPr txBox="1"/>
          <p:nvPr/>
        </p:nvSpPr>
        <p:spPr>
          <a:xfrm rot="736380">
            <a:off x="2045510" y="2640988"/>
            <a:ext cx="1116974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can I 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scale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my app?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0A1BCD9-3DD2-4F6C-B01F-7F702194436E}"/>
              </a:ext>
            </a:extLst>
          </p:cNvPr>
          <p:cNvSpPr txBox="1"/>
          <p:nvPr/>
        </p:nvSpPr>
        <p:spPr>
          <a:xfrm rot="20700000">
            <a:off x="8502706" y="1115582"/>
            <a:ext cx="1815082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What happens in case of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hardware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failure?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FB72B630-EEEA-4E45-B90C-AC753A4B7240}"/>
              </a:ext>
            </a:extLst>
          </p:cNvPr>
          <p:cNvSpPr txBox="1"/>
          <p:nvPr/>
        </p:nvSpPr>
        <p:spPr>
          <a:xfrm rot="164117">
            <a:off x="8970698" y="4453128"/>
            <a:ext cx="1635242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can I dynamically</a:t>
            </a:r>
            <a:b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configure my app?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D053BDE4-E7ED-4FE9-854E-748588B368DD}"/>
              </a:ext>
            </a:extLst>
          </p:cNvPr>
          <p:cNvSpPr txBox="1"/>
          <p:nvPr/>
        </p:nvSpPr>
        <p:spPr>
          <a:xfrm rot="1660797">
            <a:off x="3275315" y="3819714"/>
            <a:ext cx="1203624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Who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monitors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4D438378-49C5-4372-A33E-8179C3CE13B9}"/>
              </a:ext>
            </a:extLst>
          </p:cNvPr>
          <p:cNvSpPr txBox="1"/>
          <p:nvPr/>
        </p:nvSpPr>
        <p:spPr>
          <a:xfrm rot="20084240">
            <a:off x="6956965" y="1737411"/>
            <a:ext cx="1203624" cy="41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Who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monitors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pPr defTabSz="685343">
              <a:lnSpc>
                <a:spcPct val="90000"/>
              </a:lnSpc>
              <a:defRPr/>
            </a:pP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my </a:t>
            </a:r>
            <a:r>
              <a:rPr lang="en-US" sz="1123" b="1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</a:t>
            </a:r>
            <a:r>
              <a:rPr lang="en-US" sz="112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C7248088-4FC8-469C-A0A6-5A4EB7560C4F}"/>
              </a:ext>
            </a:extLst>
          </p:cNvPr>
          <p:cNvGrpSpPr/>
          <p:nvPr/>
        </p:nvGrpSpPr>
        <p:grpSpPr>
          <a:xfrm>
            <a:off x="5715700" y="4026769"/>
            <a:ext cx="1005077" cy="1005077"/>
            <a:chOff x="5547902" y="4202399"/>
            <a:chExt cx="1340672" cy="1340672"/>
          </a:xfrm>
        </p:grpSpPr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755518F-1332-4581-9621-61C43CC711ED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A2D496DD-C6EA-4BFF-BA41-68E7019CF029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497" name="Group 4">
                <a:extLst>
                  <a:ext uri="{FF2B5EF4-FFF2-40B4-BE49-F238E27FC236}">
                    <a16:creationId xmlns:a16="http://schemas.microsoft.com/office/drawing/2014/main" id="{DB37634A-166C-4754-9F49-03E7D8207C5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505" name="Rectangle 5">
                  <a:extLst>
                    <a:ext uri="{FF2B5EF4-FFF2-40B4-BE49-F238E27FC236}">
                      <a16:creationId xmlns:a16="http://schemas.microsoft.com/office/drawing/2014/main" id="{0705E0AF-7F2B-4C8C-AAD9-19630E779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6" name="Freeform 6">
                  <a:extLst>
                    <a:ext uri="{FF2B5EF4-FFF2-40B4-BE49-F238E27FC236}">
                      <a16:creationId xmlns:a16="http://schemas.microsoft.com/office/drawing/2014/main" id="{37BC0BC6-0C65-4CFB-B333-43BB4C140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7" name="Rectangle 7">
                  <a:extLst>
                    <a:ext uri="{FF2B5EF4-FFF2-40B4-BE49-F238E27FC236}">
                      <a16:creationId xmlns:a16="http://schemas.microsoft.com/office/drawing/2014/main" id="{07710CB3-5D29-45C8-A1E8-0E4C5C6CB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8" name="Rectangle 8">
                  <a:extLst>
                    <a:ext uri="{FF2B5EF4-FFF2-40B4-BE49-F238E27FC236}">
                      <a16:creationId xmlns:a16="http://schemas.microsoft.com/office/drawing/2014/main" id="{CE7F3212-77CE-4133-8C7C-33E048782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9" name="Rectangle 9">
                  <a:extLst>
                    <a:ext uri="{FF2B5EF4-FFF2-40B4-BE49-F238E27FC236}">
                      <a16:creationId xmlns:a16="http://schemas.microsoft.com/office/drawing/2014/main" id="{938177DE-9762-4054-A951-1138B211F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0" name="Rectangle 10">
                  <a:extLst>
                    <a:ext uri="{FF2B5EF4-FFF2-40B4-BE49-F238E27FC236}">
                      <a16:creationId xmlns:a16="http://schemas.microsoft.com/office/drawing/2014/main" id="{89A86235-957F-403E-9D9E-9B5CB6487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1" name="Rectangle 11">
                  <a:extLst>
                    <a:ext uri="{FF2B5EF4-FFF2-40B4-BE49-F238E27FC236}">
                      <a16:creationId xmlns:a16="http://schemas.microsoft.com/office/drawing/2014/main" id="{A68CA5FC-1D23-464E-9A7B-B0E75C1A1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2" name="Rectangle 12">
                  <a:extLst>
                    <a:ext uri="{FF2B5EF4-FFF2-40B4-BE49-F238E27FC236}">
                      <a16:creationId xmlns:a16="http://schemas.microsoft.com/office/drawing/2014/main" id="{D67ADD76-14AE-4C4E-B77C-EEEF51B78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13" name="Rectangle 13">
                  <a:extLst>
                    <a:ext uri="{FF2B5EF4-FFF2-40B4-BE49-F238E27FC236}">
                      <a16:creationId xmlns:a16="http://schemas.microsoft.com/office/drawing/2014/main" id="{68BDCE7E-9662-4DBC-81CF-EF2D9224E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8E9E1A6-24A5-4201-85F8-42C05D0D866D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500" name="Rectangle 5">
                  <a:extLst>
                    <a:ext uri="{FF2B5EF4-FFF2-40B4-BE49-F238E27FC236}">
                      <a16:creationId xmlns:a16="http://schemas.microsoft.com/office/drawing/2014/main" id="{BB58F740-7CDB-4F56-92D6-14E27F4BB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1" name="Freeform 6">
                  <a:extLst>
                    <a:ext uri="{FF2B5EF4-FFF2-40B4-BE49-F238E27FC236}">
                      <a16:creationId xmlns:a16="http://schemas.microsoft.com/office/drawing/2014/main" id="{0F11372C-6001-4F01-8407-E6520D0F9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2" name="Rectangle 7">
                  <a:extLst>
                    <a:ext uri="{FF2B5EF4-FFF2-40B4-BE49-F238E27FC236}">
                      <a16:creationId xmlns:a16="http://schemas.microsoft.com/office/drawing/2014/main" id="{E2BE5618-CBDD-4FB6-9226-32DEBF6A2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3" name="Rectangle 8">
                  <a:extLst>
                    <a:ext uri="{FF2B5EF4-FFF2-40B4-BE49-F238E27FC236}">
                      <a16:creationId xmlns:a16="http://schemas.microsoft.com/office/drawing/2014/main" id="{2BF4E629-CDC1-44BB-AF62-6D4B700DB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04" name="Rectangle 9">
                  <a:extLst>
                    <a:ext uri="{FF2B5EF4-FFF2-40B4-BE49-F238E27FC236}">
                      <a16:creationId xmlns:a16="http://schemas.microsoft.com/office/drawing/2014/main" id="{C29C09C2-C8D6-414C-861A-969125645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499" name="Isosceles Triangle 498">
                <a:extLst>
                  <a:ext uri="{FF2B5EF4-FFF2-40B4-BE49-F238E27FC236}">
                    <a16:creationId xmlns:a16="http://schemas.microsoft.com/office/drawing/2014/main" id="{724AC76B-2EF3-4F15-83E3-0DBC08AE5C8B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 err="1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04703DEA-9C90-443E-893E-DF200A2BD659}"/>
              </a:ext>
            </a:extLst>
          </p:cNvPr>
          <p:cNvGrpSpPr/>
          <p:nvPr/>
        </p:nvGrpSpPr>
        <p:grpSpPr>
          <a:xfrm>
            <a:off x="5715700" y="2166846"/>
            <a:ext cx="1005077" cy="1005077"/>
            <a:chOff x="5547902" y="2127586"/>
            <a:chExt cx="1340672" cy="1340672"/>
          </a:xfrm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5A0A71C-A96A-40E3-A038-D5CD153D0CAD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6" name="Group 16">
              <a:extLst>
                <a:ext uri="{FF2B5EF4-FFF2-40B4-BE49-F238E27FC236}">
                  <a16:creationId xmlns:a16="http://schemas.microsoft.com/office/drawing/2014/main" id="{9451A24D-1EDA-430A-934A-8014299FA2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517" name="Freeform 17">
                <a:extLst>
                  <a:ext uri="{FF2B5EF4-FFF2-40B4-BE49-F238E27FC236}">
                    <a16:creationId xmlns:a16="http://schemas.microsoft.com/office/drawing/2014/main" id="{9800920D-A144-4F0C-9501-4F02788AA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18" name="Freeform 18">
                <a:extLst>
                  <a:ext uri="{FF2B5EF4-FFF2-40B4-BE49-F238E27FC236}">
                    <a16:creationId xmlns:a16="http://schemas.microsoft.com/office/drawing/2014/main" id="{7D620620-4656-4353-A03C-C8E1E8DE2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19" name="Line 19">
                <a:extLst>
                  <a:ext uri="{FF2B5EF4-FFF2-40B4-BE49-F238E27FC236}">
                    <a16:creationId xmlns:a16="http://schemas.microsoft.com/office/drawing/2014/main" id="{D5426AE5-E555-4EAB-B53D-1AE41F0A6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0" name="Freeform 20">
                <a:extLst>
                  <a:ext uri="{FF2B5EF4-FFF2-40B4-BE49-F238E27FC236}">
                    <a16:creationId xmlns:a16="http://schemas.microsoft.com/office/drawing/2014/main" id="{E2364337-AA43-4732-9972-8440843AB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1" name="Freeform 21">
                <a:extLst>
                  <a:ext uri="{FF2B5EF4-FFF2-40B4-BE49-F238E27FC236}">
                    <a16:creationId xmlns:a16="http://schemas.microsoft.com/office/drawing/2014/main" id="{5164D626-7A59-4491-852D-1ED981C68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2" name="Line 22">
                <a:extLst>
                  <a:ext uri="{FF2B5EF4-FFF2-40B4-BE49-F238E27FC236}">
                    <a16:creationId xmlns:a16="http://schemas.microsoft.com/office/drawing/2014/main" id="{880977D3-945C-41F8-91F0-AA3182F68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3" name="Freeform 23">
                <a:extLst>
                  <a:ext uri="{FF2B5EF4-FFF2-40B4-BE49-F238E27FC236}">
                    <a16:creationId xmlns:a16="http://schemas.microsoft.com/office/drawing/2014/main" id="{82B04A9D-661C-4C4C-8191-B48424B30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4" name="Freeform 24">
                <a:extLst>
                  <a:ext uri="{FF2B5EF4-FFF2-40B4-BE49-F238E27FC236}">
                    <a16:creationId xmlns:a16="http://schemas.microsoft.com/office/drawing/2014/main" id="{2316E637-8CE9-4371-A78E-96C693520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5" name="Freeform 25">
                <a:extLst>
                  <a:ext uri="{FF2B5EF4-FFF2-40B4-BE49-F238E27FC236}">
                    <a16:creationId xmlns:a16="http://schemas.microsoft.com/office/drawing/2014/main" id="{6D242E18-3D57-4367-A2C5-99CC9D64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6" name="Line 26">
                <a:extLst>
                  <a:ext uri="{FF2B5EF4-FFF2-40B4-BE49-F238E27FC236}">
                    <a16:creationId xmlns:a16="http://schemas.microsoft.com/office/drawing/2014/main" id="{AD4DDCC5-23E1-4BF0-B86C-5477FA27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7" name="Freeform 27">
                <a:extLst>
                  <a:ext uri="{FF2B5EF4-FFF2-40B4-BE49-F238E27FC236}">
                    <a16:creationId xmlns:a16="http://schemas.microsoft.com/office/drawing/2014/main" id="{DD15874A-F6A7-47D3-81D8-CC6503675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28" name="Freeform 28">
                <a:extLst>
                  <a:ext uri="{FF2B5EF4-FFF2-40B4-BE49-F238E27FC236}">
                    <a16:creationId xmlns:a16="http://schemas.microsoft.com/office/drawing/2014/main" id="{CE678D07-7CB7-4F05-83F0-EA35E820D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D988519-8146-451D-8F25-3B533B4ECA97}"/>
              </a:ext>
            </a:extLst>
          </p:cNvPr>
          <p:cNvGrpSpPr/>
          <p:nvPr/>
        </p:nvGrpSpPr>
        <p:grpSpPr>
          <a:xfrm>
            <a:off x="3637021" y="2166846"/>
            <a:ext cx="1005077" cy="1005077"/>
            <a:chOff x="2775150" y="2127586"/>
            <a:chExt cx="1340672" cy="1340672"/>
          </a:xfrm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E35854F8-56A6-4C22-9AFB-B702C1B85B3D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1" name="Freeform 5">
              <a:extLst>
                <a:ext uri="{FF2B5EF4-FFF2-40B4-BE49-F238E27FC236}">
                  <a16:creationId xmlns:a16="http://schemas.microsoft.com/office/drawing/2014/main" id="{E2D2AE4D-36E1-4C34-8A33-B6FADBDBC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002050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6789EF9E-3FCA-48E2-B5EA-1CF973C60096}"/>
              </a:ext>
            </a:extLst>
          </p:cNvPr>
          <p:cNvGrpSpPr/>
          <p:nvPr/>
        </p:nvGrpSpPr>
        <p:grpSpPr>
          <a:xfrm>
            <a:off x="7794379" y="2166846"/>
            <a:ext cx="1005077" cy="1005077"/>
            <a:chOff x="8320652" y="2127586"/>
            <a:chExt cx="1340672" cy="1340672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840BAEE5-92E3-4E0D-8264-413E6FC5E3E3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34" name="Group 8">
              <a:extLst>
                <a:ext uri="{FF2B5EF4-FFF2-40B4-BE49-F238E27FC236}">
                  <a16:creationId xmlns:a16="http://schemas.microsoft.com/office/drawing/2014/main" id="{5D59A34B-3CF5-4141-B98D-9DC351DDF45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535" name="Rectangle 9">
                <a:extLst>
                  <a:ext uri="{FF2B5EF4-FFF2-40B4-BE49-F238E27FC236}">
                    <a16:creationId xmlns:a16="http://schemas.microsoft.com/office/drawing/2014/main" id="{F6D23592-8E61-461E-842C-40ECE1817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6" name="Rectangle 10">
                <a:extLst>
                  <a:ext uri="{FF2B5EF4-FFF2-40B4-BE49-F238E27FC236}">
                    <a16:creationId xmlns:a16="http://schemas.microsoft.com/office/drawing/2014/main" id="{E836CEFA-DB45-4E39-A58B-BEB260157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7" name="Line 11">
                <a:extLst>
                  <a:ext uri="{FF2B5EF4-FFF2-40B4-BE49-F238E27FC236}">
                    <a16:creationId xmlns:a16="http://schemas.microsoft.com/office/drawing/2014/main" id="{AC8B0C4D-25B9-4EFC-A139-4CC2251A0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8" name="Freeform 12">
                <a:extLst>
                  <a:ext uri="{FF2B5EF4-FFF2-40B4-BE49-F238E27FC236}">
                    <a16:creationId xmlns:a16="http://schemas.microsoft.com/office/drawing/2014/main" id="{B40FBF82-3572-4D8D-AEE8-56AD60F02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539" name="Freeform 13">
                <a:extLst>
                  <a:ext uri="{FF2B5EF4-FFF2-40B4-BE49-F238E27FC236}">
                    <a16:creationId xmlns:a16="http://schemas.microsoft.com/office/drawing/2014/main" id="{6CDD0301-554E-4256-B1A2-3E5A6C5C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2DE70EA6-AE62-4AC8-897E-B85BCA169BA6}"/>
              </a:ext>
            </a:extLst>
          </p:cNvPr>
          <p:cNvCxnSpPr>
            <a:cxnSpLocks/>
          </p:cNvCxnSpPr>
          <p:nvPr/>
        </p:nvCxnSpPr>
        <p:spPr>
          <a:xfrm>
            <a:off x="4726261" y="2650646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id="{78FAE31C-4A75-4906-96C9-0877C02C6748}"/>
              </a:ext>
            </a:extLst>
          </p:cNvPr>
          <p:cNvCxnSpPr>
            <a:cxnSpLocks/>
          </p:cNvCxnSpPr>
          <p:nvPr/>
        </p:nvCxnSpPr>
        <p:spPr>
          <a:xfrm flipH="1">
            <a:off x="6804940" y="2650646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id="{3CDBC16B-7507-4E84-9DFE-DB998FF247E2}"/>
              </a:ext>
            </a:extLst>
          </p:cNvPr>
          <p:cNvCxnSpPr>
            <a:cxnSpLocks/>
          </p:cNvCxnSpPr>
          <p:nvPr/>
        </p:nvCxnSpPr>
        <p:spPr>
          <a:xfrm>
            <a:off x="6214615" y="3244897"/>
            <a:ext cx="0" cy="70551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543" name="Oval 542">
            <a:extLst>
              <a:ext uri="{FF2B5EF4-FFF2-40B4-BE49-F238E27FC236}">
                <a16:creationId xmlns:a16="http://schemas.microsoft.com/office/drawing/2014/main" id="{3A4CD934-1ED8-4465-B865-4AFB8FE1CA84}"/>
              </a:ext>
            </a:extLst>
          </p:cNvPr>
          <p:cNvSpPr/>
          <p:nvPr/>
        </p:nvSpPr>
        <p:spPr bwMode="auto">
          <a:xfrm>
            <a:off x="3265068" y="3668582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2C6D1179-D909-40BE-9FD3-5D4470C13B42}"/>
              </a:ext>
            </a:extLst>
          </p:cNvPr>
          <p:cNvSpPr/>
          <p:nvPr/>
        </p:nvSpPr>
        <p:spPr bwMode="auto">
          <a:xfrm>
            <a:off x="1908394" y="1657044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6D1EE5E1-50F5-4300-A682-D31260CD8509}"/>
              </a:ext>
            </a:extLst>
          </p:cNvPr>
          <p:cNvSpPr/>
          <p:nvPr/>
        </p:nvSpPr>
        <p:spPr bwMode="auto">
          <a:xfrm>
            <a:off x="2298354" y="219782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80E02038-2426-436C-BCC9-C7B77426D7EE}"/>
              </a:ext>
            </a:extLst>
          </p:cNvPr>
          <p:cNvSpPr/>
          <p:nvPr/>
        </p:nvSpPr>
        <p:spPr bwMode="auto">
          <a:xfrm>
            <a:off x="1999953" y="2647316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79A8A834-588F-41A4-9CDF-666D6C6A5390}"/>
              </a:ext>
            </a:extLst>
          </p:cNvPr>
          <p:cNvSpPr/>
          <p:nvPr/>
        </p:nvSpPr>
        <p:spPr bwMode="auto">
          <a:xfrm>
            <a:off x="5033295" y="1680492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6B04DB3F-CDD6-4983-B89A-639B0461ED45}"/>
              </a:ext>
            </a:extLst>
          </p:cNvPr>
          <p:cNvSpPr/>
          <p:nvPr/>
        </p:nvSpPr>
        <p:spPr bwMode="auto">
          <a:xfrm>
            <a:off x="3645486" y="1207590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DC18E073-B565-4775-94BB-A6068D8A5CFA}"/>
              </a:ext>
            </a:extLst>
          </p:cNvPr>
          <p:cNvSpPr/>
          <p:nvPr/>
        </p:nvSpPr>
        <p:spPr bwMode="auto">
          <a:xfrm>
            <a:off x="6583563" y="1156497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74EE2AB3-B69C-4291-A6F2-538AED1059B6}"/>
              </a:ext>
            </a:extLst>
          </p:cNvPr>
          <p:cNvSpPr/>
          <p:nvPr/>
        </p:nvSpPr>
        <p:spPr bwMode="auto">
          <a:xfrm>
            <a:off x="6932630" y="217185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DAE697DB-1783-44AE-9B25-50B9CF44B241}"/>
              </a:ext>
            </a:extLst>
          </p:cNvPr>
          <p:cNvSpPr/>
          <p:nvPr/>
        </p:nvSpPr>
        <p:spPr bwMode="auto">
          <a:xfrm>
            <a:off x="1944477" y="4124109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29E3600E-240B-4AB1-B7E6-68670A30433C}"/>
              </a:ext>
            </a:extLst>
          </p:cNvPr>
          <p:cNvSpPr/>
          <p:nvPr/>
        </p:nvSpPr>
        <p:spPr bwMode="auto">
          <a:xfrm>
            <a:off x="1931760" y="4738651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AE7A2947-A970-41E3-AF2E-3017486C2CE8}"/>
              </a:ext>
            </a:extLst>
          </p:cNvPr>
          <p:cNvSpPr/>
          <p:nvPr/>
        </p:nvSpPr>
        <p:spPr bwMode="auto">
          <a:xfrm>
            <a:off x="4749765" y="4251994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268C6DF1-3555-4513-AC69-782EA0F6C0BD}"/>
              </a:ext>
            </a:extLst>
          </p:cNvPr>
          <p:cNvSpPr/>
          <p:nvPr/>
        </p:nvSpPr>
        <p:spPr bwMode="auto">
          <a:xfrm>
            <a:off x="8427503" y="1583843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33015EF7-5EF7-466D-83B1-9882E9FE5D68}"/>
              </a:ext>
            </a:extLst>
          </p:cNvPr>
          <p:cNvSpPr/>
          <p:nvPr/>
        </p:nvSpPr>
        <p:spPr bwMode="auto">
          <a:xfrm>
            <a:off x="9120616" y="2712270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944DAC71-03EE-4B81-9F24-8A4ABD965BD9}"/>
              </a:ext>
            </a:extLst>
          </p:cNvPr>
          <p:cNvSpPr/>
          <p:nvPr/>
        </p:nvSpPr>
        <p:spPr bwMode="auto">
          <a:xfrm>
            <a:off x="9180303" y="1806848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82A47CC-7225-45AA-970C-07FB55A56E31}"/>
              </a:ext>
            </a:extLst>
          </p:cNvPr>
          <p:cNvSpPr/>
          <p:nvPr/>
        </p:nvSpPr>
        <p:spPr bwMode="auto">
          <a:xfrm>
            <a:off x="8342657" y="3931778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A62E9B1E-C8C5-4206-95D6-FC4C95D8E5AA}"/>
              </a:ext>
            </a:extLst>
          </p:cNvPr>
          <p:cNvSpPr/>
          <p:nvPr/>
        </p:nvSpPr>
        <p:spPr bwMode="auto">
          <a:xfrm>
            <a:off x="8889431" y="457591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164FFD3F-04E6-4D1B-9D1B-D9222CF83CCA}"/>
              </a:ext>
            </a:extLst>
          </p:cNvPr>
          <p:cNvSpPr/>
          <p:nvPr/>
        </p:nvSpPr>
        <p:spPr bwMode="auto">
          <a:xfrm>
            <a:off x="7003751" y="4186159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8D5C7517-9E57-4B31-A025-3E7121472746}"/>
              </a:ext>
            </a:extLst>
          </p:cNvPr>
          <p:cNvSpPr/>
          <p:nvPr/>
        </p:nvSpPr>
        <p:spPr bwMode="auto">
          <a:xfrm>
            <a:off x="7125743" y="4709260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7A6B4BD-6F6D-416E-9842-51D55477C578}"/>
              </a:ext>
            </a:extLst>
          </p:cNvPr>
          <p:cNvSpPr/>
          <p:nvPr/>
        </p:nvSpPr>
        <p:spPr bwMode="auto">
          <a:xfrm>
            <a:off x="6740089" y="3485643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4908A143-9D14-4869-B7FB-6E4DEB1BA182}"/>
              </a:ext>
            </a:extLst>
          </p:cNvPr>
          <p:cNvSpPr/>
          <p:nvPr/>
        </p:nvSpPr>
        <p:spPr bwMode="auto">
          <a:xfrm>
            <a:off x="8986722" y="321115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4FC3D33F-0C0E-4D04-80B1-6F90B4BB357D}"/>
              </a:ext>
            </a:extLst>
          </p:cNvPr>
          <p:cNvSpPr/>
          <p:nvPr/>
        </p:nvSpPr>
        <p:spPr bwMode="auto">
          <a:xfrm>
            <a:off x="3387606" y="4713015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6F067F0A-BEE8-42B1-8400-EDEE0464DCC5}"/>
              </a:ext>
            </a:extLst>
          </p:cNvPr>
          <p:cNvSpPr/>
          <p:nvPr/>
        </p:nvSpPr>
        <p:spPr bwMode="auto">
          <a:xfrm>
            <a:off x="4205634" y="3631684"/>
            <a:ext cx="68560" cy="6856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96F58931-72DE-4EFD-9830-571AD5FC2402}"/>
              </a:ext>
            </a:extLst>
          </p:cNvPr>
          <p:cNvSpPr txBox="1">
            <a:spLocks/>
          </p:cNvSpPr>
          <p:nvPr/>
        </p:nvSpPr>
        <p:spPr>
          <a:xfrm>
            <a:off x="4371380" y="6145950"/>
            <a:ext cx="3631050" cy="247241"/>
          </a:xfrm>
          <a:prstGeom prst="rect">
            <a:avLst/>
          </a:prstGeom>
        </p:spPr>
        <p:txBody>
          <a:bodyPr vert="horz" lIns="69935" tIns="34968" rIns="69935" bIns="34968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385"/>
            <a:r>
              <a:rPr lang="en-US" sz="1683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01037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-4.44444E-6 L -4.79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12" grpId="0" animBg="1"/>
      <p:bldP spid="472" grpId="0"/>
      <p:bldP spid="473" grpId="0"/>
      <p:bldP spid="474" grpId="0"/>
      <p:bldP spid="475" grpId="0"/>
      <p:bldP spid="476" grpId="0"/>
      <p:bldP spid="477" grpId="0"/>
      <p:bldP spid="478" grpId="0"/>
      <p:bldP spid="479" grpId="0"/>
      <p:bldP spid="480" grpId="0"/>
      <p:bldP spid="481" grpId="0"/>
      <p:bldP spid="482" grpId="0"/>
      <p:bldP spid="483" grpId="0"/>
      <p:bldP spid="484" grpId="0"/>
      <p:bldP spid="485" grpId="0"/>
      <p:bldP spid="486" grpId="0"/>
      <p:bldP spid="487" grpId="0"/>
      <p:bldP spid="488" grpId="0"/>
      <p:bldP spid="489" grpId="0"/>
      <p:bldP spid="490" grpId="0"/>
      <p:bldP spid="491" grpId="0"/>
      <p:bldP spid="492" grpId="0"/>
      <p:bldP spid="493" grpId="0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 animBg="1"/>
      <p:bldP spid="5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Abstraction with Azure Functions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1626366" y="1668462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996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Serverless</a:t>
            </a:r>
            <a:r>
              <a:rPr kumimoji="0" lang="en-US" sz="3996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Abstraction</a:t>
            </a:r>
          </a:p>
          <a:p>
            <a:pPr marL="0" marR="0" lvl="1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noProof="0" dirty="0">
                <a:solidFill>
                  <a:schemeClr val="tx1"/>
                </a:solidFill>
                <a:latin typeface="Segoe UI"/>
              </a:rPr>
              <a:t>Abstract away the scaling of compute</a:t>
            </a:r>
            <a:endParaRPr kumimoji="0" lang="en-US" sz="199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83545" y="1857768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626366" y="3335342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996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Binding and Triggers</a:t>
            </a:r>
          </a:p>
          <a:p>
            <a:pPr marL="0" marR="0" lvl="1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9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Abstract away the services you interact with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83545" y="3524648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065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5F9492-B6D4-46BA-A091-D4DAA99ADC38}"/>
              </a:ext>
            </a:extLst>
          </p:cNvPr>
          <p:cNvCxnSpPr>
            <a:cxnSpLocks/>
          </p:cNvCxnSpPr>
          <p:nvPr/>
        </p:nvCxnSpPr>
        <p:spPr>
          <a:xfrm>
            <a:off x="1546463" y="5395111"/>
            <a:ext cx="180093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50980" y="5384840"/>
            <a:ext cx="858870" cy="567290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2448" kern="0" dirty="0">
                <a:solidFill>
                  <a:srgbClr val="0070C0"/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46836" y="5384839"/>
            <a:ext cx="1601121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6464" y="5395107"/>
            <a:ext cx="454393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481202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61683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Freeform 50">
            <a:extLst>
              <a:ext uri="{FF2B5EF4-FFF2-40B4-BE49-F238E27FC236}">
                <a16:creationId xmlns:a16="http://schemas.microsoft.com/office/drawing/2014/main" id="{B585CF75-7DCA-475B-90E9-24F1DEF69AAA}"/>
              </a:ext>
            </a:extLst>
          </p:cNvPr>
          <p:cNvSpPr>
            <a:spLocks/>
          </p:cNvSpPr>
          <p:nvPr/>
        </p:nvSpPr>
        <p:spPr bwMode="auto">
          <a:xfrm>
            <a:off x="5413381" y="4109903"/>
            <a:ext cx="655554" cy="439607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5A82C52-E907-4381-8EAC-67D2E2F60276}"/>
              </a:ext>
            </a:extLst>
          </p:cNvPr>
          <p:cNvSpPr txBox="1"/>
          <p:nvPr/>
        </p:nvSpPr>
        <p:spPr>
          <a:xfrm>
            <a:off x="2711094" y="3291339"/>
            <a:ext cx="2861992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343">
              <a:defRPr/>
            </a:pP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I </a:t>
            </a:r>
            <a:r>
              <a:rPr lang="en-US" sz="1123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patch</a:t>
            </a: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my </a:t>
            </a:r>
            <a:r>
              <a:rPr lang="en-US" sz="1123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servers</a:t>
            </a: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21B15A-534C-49A0-8D60-1A23CC2FF5EA}"/>
              </a:ext>
            </a:extLst>
          </p:cNvPr>
          <p:cNvSpPr txBox="1"/>
          <p:nvPr/>
        </p:nvSpPr>
        <p:spPr>
          <a:xfrm>
            <a:off x="2788215" y="3588689"/>
            <a:ext cx="2707746" cy="27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343">
              <a:defRPr/>
            </a:pP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How often should I backup my </a:t>
            </a:r>
            <a:r>
              <a:rPr lang="en-US" sz="1123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2E83BC-BD11-4FDB-ACC0-57F30AC60E41}"/>
              </a:ext>
            </a:extLst>
          </p:cNvPr>
          <p:cNvSpPr txBox="1"/>
          <p:nvPr/>
        </p:nvSpPr>
        <p:spPr>
          <a:xfrm>
            <a:off x="2641361" y="3886040"/>
            <a:ext cx="3001459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343">
              <a:defRPr/>
            </a:pP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Which packages should be on my </a:t>
            </a:r>
            <a:r>
              <a:rPr lang="en-US" sz="1123" b="1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server</a:t>
            </a:r>
            <a:r>
              <a:rPr lang="en-US" sz="1123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8A3AADE-CFC2-43EB-83DE-C2201929E8B5}"/>
              </a:ext>
            </a:extLst>
          </p:cNvPr>
          <p:cNvSpPr txBox="1"/>
          <p:nvPr/>
        </p:nvSpPr>
        <p:spPr>
          <a:xfrm>
            <a:off x="4767283" y="1283628"/>
            <a:ext cx="2896653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many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servers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do I need?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E934033-4FA6-4CEB-B07F-0E940257269D}"/>
              </a:ext>
            </a:extLst>
          </p:cNvPr>
          <p:cNvSpPr txBox="1"/>
          <p:nvPr/>
        </p:nvSpPr>
        <p:spPr>
          <a:xfrm>
            <a:off x="4961473" y="902341"/>
            <a:ext cx="2508274" cy="44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increase </a:t>
            </a:r>
            <a:r>
              <a:rPr lang="en-US" sz="1123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</a:t>
            </a: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utilization?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0F85953-5B53-4A0F-B9A9-B5D0FAF01A29}"/>
              </a:ext>
            </a:extLst>
          </p:cNvPr>
          <p:cNvSpPr txBox="1"/>
          <p:nvPr/>
        </p:nvSpPr>
        <p:spPr>
          <a:xfrm>
            <a:off x="4078437" y="621485"/>
            <a:ext cx="4274345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What is the right </a:t>
            </a:r>
            <a:r>
              <a:rPr lang="en-US" sz="1123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size</a:t>
            </a: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of </a:t>
            </a:r>
            <a:r>
              <a:rPr lang="en-US" sz="1123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servers</a:t>
            </a: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for my business needs?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8E1811-0910-4BE6-A34C-1EB6C3763202}"/>
              </a:ext>
            </a:extLst>
          </p:cNvPr>
          <p:cNvSpPr txBox="1"/>
          <p:nvPr/>
        </p:nvSpPr>
        <p:spPr>
          <a:xfrm>
            <a:off x="5355644" y="1564485"/>
            <a:ext cx="1719931" cy="44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</a:t>
            </a:r>
            <a:r>
              <a:rPr lang="en-US" sz="1123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scale</a:t>
            </a:r>
            <a:r>
              <a:rPr lang="en-US" sz="1123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FF408DB-43B6-43F3-B511-0A64F4F8D39F}"/>
              </a:ext>
            </a:extLst>
          </p:cNvPr>
          <p:cNvSpPr txBox="1"/>
          <p:nvPr/>
        </p:nvSpPr>
        <p:spPr>
          <a:xfrm>
            <a:off x="7358634" y="3588689"/>
            <a:ext cx="1898929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685343">
              <a:defRPr/>
            </a:pP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Which OS 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should I use?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7C964EC-E014-40C1-944C-FCECAE824ECF}"/>
              </a:ext>
            </a:extLst>
          </p:cNvPr>
          <p:cNvSpPr txBox="1"/>
          <p:nvPr/>
        </p:nvSpPr>
        <p:spPr>
          <a:xfrm>
            <a:off x="6454653" y="3291339"/>
            <a:ext cx="3706890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do I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deploy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new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code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to my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server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C8ECD1-61F6-4199-A0A4-56815FE45991}"/>
              </a:ext>
            </a:extLst>
          </p:cNvPr>
          <p:cNvSpPr txBox="1"/>
          <p:nvPr/>
        </p:nvSpPr>
        <p:spPr>
          <a:xfrm>
            <a:off x="6742414" y="3886040"/>
            <a:ext cx="3131368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Who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monitors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B1354B0-D4DF-4AA5-AA8A-878EFCABCE5B}"/>
              </a:ext>
            </a:extLst>
          </p:cNvPr>
          <p:cNvGrpSpPr/>
          <p:nvPr/>
        </p:nvGrpSpPr>
        <p:grpSpPr>
          <a:xfrm>
            <a:off x="5715700" y="4026510"/>
            <a:ext cx="1005077" cy="1005077"/>
            <a:chOff x="5547902" y="4202399"/>
            <a:chExt cx="1340672" cy="134067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3D4FFE9-AD0F-4BE8-B127-6B58FF2F9CCB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F640996-FA02-4963-AFCC-76C8F9FF2200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158" name="Group 4">
                <a:extLst>
                  <a:ext uri="{FF2B5EF4-FFF2-40B4-BE49-F238E27FC236}">
                    <a16:creationId xmlns:a16="http://schemas.microsoft.com/office/drawing/2014/main" id="{421B0FDB-BBF9-439B-9DE9-F60472F0BE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166" name="Rectangle 5">
                  <a:extLst>
                    <a:ext uri="{FF2B5EF4-FFF2-40B4-BE49-F238E27FC236}">
                      <a16:creationId xmlns:a16="http://schemas.microsoft.com/office/drawing/2014/main" id="{D523CB19-43A9-4878-AD73-2F2665BE7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7" name="Freeform 6">
                  <a:extLst>
                    <a:ext uri="{FF2B5EF4-FFF2-40B4-BE49-F238E27FC236}">
                      <a16:creationId xmlns:a16="http://schemas.microsoft.com/office/drawing/2014/main" id="{517C05B1-2470-47F4-8CA1-474A44D76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8" name="Rectangle 7">
                  <a:extLst>
                    <a:ext uri="{FF2B5EF4-FFF2-40B4-BE49-F238E27FC236}">
                      <a16:creationId xmlns:a16="http://schemas.microsoft.com/office/drawing/2014/main" id="{B3DF8D36-2CB5-4579-92A4-B1D725DCC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9" name="Rectangle 8">
                  <a:extLst>
                    <a:ext uri="{FF2B5EF4-FFF2-40B4-BE49-F238E27FC236}">
                      <a16:creationId xmlns:a16="http://schemas.microsoft.com/office/drawing/2014/main" id="{BF17BBCE-8C9C-4283-B05C-725C159A2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0" name="Rectangle 9">
                  <a:extLst>
                    <a:ext uri="{FF2B5EF4-FFF2-40B4-BE49-F238E27FC236}">
                      <a16:creationId xmlns:a16="http://schemas.microsoft.com/office/drawing/2014/main" id="{E83CD25C-461C-4ADB-8005-5580E8868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1" name="Rectangle 10">
                  <a:extLst>
                    <a:ext uri="{FF2B5EF4-FFF2-40B4-BE49-F238E27FC236}">
                      <a16:creationId xmlns:a16="http://schemas.microsoft.com/office/drawing/2014/main" id="{AC86172E-6DA6-47CC-99DF-F7026BD27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2" name="Rectangle 11">
                  <a:extLst>
                    <a:ext uri="{FF2B5EF4-FFF2-40B4-BE49-F238E27FC236}">
                      <a16:creationId xmlns:a16="http://schemas.microsoft.com/office/drawing/2014/main" id="{0A4B2234-1B67-46BE-83B9-E0910C443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3" name="Rectangle 12">
                  <a:extLst>
                    <a:ext uri="{FF2B5EF4-FFF2-40B4-BE49-F238E27FC236}">
                      <a16:creationId xmlns:a16="http://schemas.microsoft.com/office/drawing/2014/main" id="{5E458580-80A1-427A-88CD-6E8F282CF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4" name="Rectangle 13">
                  <a:extLst>
                    <a:ext uri="{FF2B5EF4-FFF2-40B4-BE49-F238E27FC236}">
                      <a16:creationId xmlns:a16="http://schemas.microsoft.com/office/drawing/2014/main" id="{0FB5E1C3-A45E-4C3B-AE12-9FDD344AA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26CE35E-934D-4FE3-9A5A-A10941E90CC9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161" name="Rectangle 5">
                  <a:extLst>
                    <a:ext uri="{FF2B5EF4-FFF2-40B4-BE49-F238E27FC236}">
                      <a16:creationId xmlns:a16="http://schemas.microsoft.com/office/drawing/2014/main" id="{391D9726-C10E-4408-B364-9018948AE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2" name="Freeform 6">
                  <a:extLst>
                    <a:ext uri="{FF2B5EF4-FFF2-40B4-BE49-F238E27FC236}">
                      <a16:creationId xmlns:a16="http://schemas.microsoft.com/office/drawing/2014/main" id="{EE6B4B5C-23B0-4DB1-AC2B-0224496CF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3" name="Rectangle 7">
                  <a:extLst>
                    <a:ext uri="{FF2B5EF4-FFF2-40B4-BE49-F238E27FC236}">
                      <a16:creationId xmlns:a16="http://schemas.microsoft.com/office/drawing/2014/main" id="{34449B9C-34D1-4195-845B-9C8A9FBFA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4" name="Rectangle 8">
                  <a:extLst>
                    <a:ext uri="{FF2B5EF4-FFF2-40B4-BE49-F238E27FC236}">
                      <a16:creationId xmlns:a16="http://schemas.microsoft.com/office/drawing/2014/main" id="{C9E112B0-F388-434F-A175-797D4C3DB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5" name="Rectangle 9">
                  <a:extLst>
                    <a:ext uri="{FF2B5EF4-FFF2-40B4-BE49-F238E27FC236}">
                      <a16:creationId xmlns:a16="http://schemas.microsoft.com/office/drawing/2014/main" id="{689BF551-AA5E-4AFA-8774-43D3C4438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225">
                    <a:defRPr/>
                  </a:pPr>
                  <a:endParaRPr lang="en-US" sz="135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A77F3200-4D0B-459D-9F18-8EF974E23490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 err="1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C0EBAA9-C068-4822-906A-695BBB847FDB}"/>
              </a:ext>
            </a:extLst>
          </p:cNvPr>
          <p:cNvGrpSpPr/>
          <p:nvPr/>
        </p:nvGrpSpPr>
        <p:grpSpPr>
          <a:xfrm>
            <a:off x="5715700" y="2166588"/>
            <a:ext cx="1005077" cy="1005077"/>
            <a:chOff x="5547902" y="2127586"/>
            <a:chExt cx="1340672" cy="1340672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8BEF007-618F-4863-9EC5-C14453B59708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7" name="Group 16">
              <a:extLst>
                <a:ext uri="{FF2B5EF4-FFF2-40B4-BE49-F238E27FC236}">
                  <a16:creationId xmlns:a16="http://schemas.microsoft.com/office/drawing/2014/main" id="{1673FA0A-CCB3-4E02-97FA-6F0F6F24FA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id="{D2EECDBE-BF0A-4EA6-8603-084AD055E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Freeform 18">
                <a:extLst>
                  <a:ext uri="{FF2B5EF4-FFF2-40B4-BE49-F238E27FC236}">
                    <a16:creationId xmlns:a16="http://schemas.microsoft.com/office/drawing/2014/main" id="{0E080E3F-2DFF-47C6-AC94-CA9FAFCAE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Line 19">
                <a:extLst>
                  <a:ext uri="{FF2B5EF4-FFF2-40B4-BE49-F238E27FC236}">
                    <a16:creationId xmlns:a16="http://schemas.microsoft.com/office/drawing/2014/main" id="{4B980296-D320-461B-9631-BB7F02986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Freeform 20">
                <a:extLst>
                  <a:ext uri="{FF2B5EF4-FFF2-40B4-BE49-F238E27FC236}">
                    <a16:creationId xmlns:a16="http://schemas.microsoft.com/office/drawing/2014/main" id="{9BEA336B-D380-4A16-B54C-40299E2E6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21">
                <a:extLst>
                  <a:ext uri="{FF2B5EF4-FFF2-40B4-BE49-F238E27FC236}">
                    <a16:creationId xmlns:a16="http://schemas.microsoft.com/office/drawing/2014/main" id="{8E828F03-26BA-4C60-A397-CD8D5915D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Line 22">
                <a:extLst>
                  <a:ext uri="{FF2B5EF4-FFF2-40B4-BE49-F238E27FC236}">
                    <a16:creationId xmlns:a16="http://schemas.microsoft.com/office/drawing/2014/main" id="{7B4BDB71-83E8-497A-8EEC-8B4B76546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4" name="Freeform 23">
                <a:extLst>
                  <a:ext uri="{FF2B5EF4-FFF2-40B4-BE49-F238E27FC236}">
                    <a16:creationId xmlns:a16="http://schemas.microsoft.com/office/drawing/2014/main" id="{272D0024-3180-40E0-89B1-6172E3A42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0422B94B-FC1D-40DF-A7FA-F7EB3BF7D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C79953D4-2DA2-4392-A251-BDD1A63B3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7" name="Line 26">
                <a:extLst>
                  <a:ext uri="{FF2B5EF4-FFF2-40B4-BE49-F238E27FC236}">
                    <a16:creationId xmlns:a16="http://schemas.microsoft.com/office/drawing/2014/main" id="{70EF93E8-1867-4B47-B2DA-9205E9217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4144D8F-8042-41E7-ADF4-A3660C86B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7E5840F9-C411-4952-B4AF-F0ED8B482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CD5BCC7-C85B-44FB-A2B5-8B03B10A4F47}"/>
              </a:ext>
            </a:extLst>
          </p:cNvPr>
          <p:cNvGrpSpPr/>
          <p:nvPr/>
        </p:nvGrpSpPr>
        <p:grpSpPr>
          <a:xfrm>
            <a:off x="3637021" y="2166588"/>
            <a:ext cx="1005077" cy="1005077"/>
            <a:chOff x="2775150" y="2127586"/>
            <a:chExt cx="1340672" cy="1340672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0203890-B46B-466A-A2E8-25ECAABE366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86B04566-A37E-4DF8-8054-4586B15CE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42BAE1F-97B2-4117-A536-18FA657F389D}"/>
              </a:ext>
            </a:extLst>
          </p:cNvPr>
          <p:cNvGrpSpPr/>
          <p:nvPr/>
        </p:nvGrpSpPr>
        <p:grpSpPr>
          <a:xfrm>
            <a:off x="7794379" y="2166588"/>
            <a:ext cx="1005077" cy="1005077"/>
            <a:chOff x="8320652" y="2127586"/>
            <a:chExt cx="1340672" cy="1340672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BE4F214-8E80-45A6-B3A4-30AA1670A0A2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5" name="Group 8">
              <a:extLst>
                <a:ext uri="{FF2B5EF4-FFF2-40B4-BE49-F238E27FC236}">
                  <a16:creationId xmlns:a16="http://schemas.microsoft.com/office/drawing/2014/main" id="{83005A0C-3AB3-412F-BAD6-DF5D7FF1A02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96" name="Rectangle 9">
                <a:extLst>
                  <a:ext uri="{FF2B5EF4-FFF2-40B4-BE49-F238E27FC236}">
                    <a16:creationId xmlns:a16="http://schemas.microsoft.com/office/drawing/2014/main" id="{D260A608-1537-4C62-825A-72D6E9170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7" name="Rectangle 10">
                <a:extLst>
                  <a:ext uri="{FF2B5EF4-FFF2-40B4-BE49-F238E27FC236}">
                    <a16:creationId xmlns:a16="http://schemas.microsoft.com/office/drawing/2014/main" id="{5726F2E1-A109-401C-B6E3-B724EEF53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8" name="Line 11">
                <a:extLst>
                  <a:ext uri="{FF2B5EF4-FFF2-40B4-BE49-F238E27FC236}">
                    <a16:creationId xmlns:a16="http://schemas.microsoft.com/office/drawing/2014/main" id="{77746DD8-6DF4-407A-B116-2E67F30B8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8850CAC7-5FE6-415E-B748-C20C757E0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0" name="Freeform 13">
                <a:extLst>
                  <a:ext uri="{FF2B5EF4-FFF2-40B4-BE49-F238E27FC236}">
                    <a16:creationId xmlns:a16="http://schemas.microsoft.com/office/drawing/2014/main" id="{A3044B18-4AB5-48E7-9167-6CB7BEF72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97B8B613-F57D-4D95-A063-0B7062837798}"/>
              </a:ext>
            </a:extLst>
          </p:cNvPr>
          <p:cNvCxnSpPr>
            <a:cxnSpLocks/>
          </p:cNvCxnSpPr>
          <p:nvPr/>
        </p:nvCxnSpPr>
        <p:spPr>
          <a:xfrm>
            <a:off x="4726261" y="2650388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3CD8E75-0582-40B8-89F8-5FE3AD200767}"/>
              </a:ext>
            </a:extLst>
          </p:cNvPr>
          <p:cNvCxnSpPr>
            <a:cxnSpLocks/>
          </p:cNvCxnSpPr>
          <p:nvPr/>
        </p:nvCxnSpPr>
        <p:spPr>
          <a:xfrm flipH="1">
            <a:off x="6804940" y="2650388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EE4F724-AA70-4374-A69F-29F60EDF98D9}"/>
              </a:ext>
            </a:extLst>
          </p:cNvPr>
          <p:cNvCxnSpPr>
            <a:cxnSpLocks/>
          </p:cNvCxnSpPr>
          <p:nvPr/>
        </p:nvCxnSpPr>
        <p:spPr>
          <a:xfrm>
            <a:off x="6214615" y="3244639"/>
            <a:ext cx="0" cy="70551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204" name="Freeform 50">
            <a:extLst>
              <a:ext uri="{FF2B5EF4-FFF2-40B4-BE49-F238E27FC236}">
                <a16:creationId xmlns:a16="http://schemas.microsoft.com/office/drawing/2014/main" id="{C2D57E37-1F0C-423E-B38A-BE0A28892030}"/>
              </a:ext>
            </a:extLst>
          </p:cNvPr>
          <p:cNvSpPr>
            <a:spLocks/>
          </p:cNvSpPr>
          <p:nvPr/>
        </p:nvSpPr>
        <p:spPr bwMode="auto">
          <a:xfrm flipH="1">
            <a:off x="6338611" y="4697059"/>
            <a:ext cx="460622" cy="308888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5BF5932-D428-4BC9-9D24-9BE711B372CE}"/>
              </a:ext>
            </a:extLst>
          </p:cNvPr>
          <p:cNvSpPr txBox="1">
            <a:spLocks/>
          </p:cNvSpPr>
          <p:nvPr/>
        </p:nvSpPr>
        <p:spPr>
          <a:xfrm>
            <a:off x="4371380" y="6145950"/>
            <a:ext cx="3631050" cy="247241"/>
          </a:xfrm>
          <a:prstGeom prst="rect">
            <a:avLst/>
          </a:prstGeom>
        </p:spPr>
        <p:txBody>
          <a:bodyPr vert="horz" lIns="69935" tIns="34968" rIns="69935" bIns="34968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385"/>
            <a:r>
              <a:rPr lang="en-US" sz="1683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5816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-4.44444E-6 L 3.54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5E-6 4.81481E-6 L -3.75E-6 0.04351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-2.77778E-6 -0.054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6 3.7037E-6 L -2.77778E-6 -0.0544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7778E-6 3.33333E-6 L -2.77778E-6 -0.0544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7778E-6 -3.7037E-7 L -2.77778E-6 -0.0544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04352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2.22222E-6 L 1.45833E-6 0.04352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81481E-6 L 1.45833E-6 0.04351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875E-6 3.7037E-6 L -0.03672 3.7037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08333E-7 -1.85185E-6 L 0.03672 -1.85185E-6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0" grpId="0" animBg="1"/>
      <p:bldP spid="144" grpId="0" animBg="1"/>
      <p:bldP spid="144" grpId="1" animBg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204" grpId="0" animBg="1"/>
      <p:bldP spid="20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EBFDCF-CCEF-4C9E-96DA-E638A3759B4D}"/>
              </a:ext>
            </a:extLst>
          </p:cNvPr>
          <p:cNvCxnSpPr>
            <a:cxnSpLocks/>
          </p:cNvCxnSpPr>
          <p:nvPr/>
        </p:nvCxnSpPr>
        <p:spPr>
          <a:xfrm>
            <a:off x="1546464" y="5395107"/>
            <a:ext cx="454393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1671" y="5384840"/>
            <a:ext cx="953695" cy="567290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2448" kern="0" dirty="0">
                <a:solidFill>
                  <a:srgbClr val="0070C0"/>
                </a:soli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0454" y="5384839"/>
            <a:ext cx="703554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solidFill>
                  <a:srgbClr val="E7E6E6">
                    <a:lumMod val="75000"/>
                  </a:srgbClr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46836" y="5384839"/>
            <a:ext cx="1601121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6464" y="5395107"/>
            <a:ext cx="66070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481202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61683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70040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Freeform 50">
            <a:extLst>
              <a:ext uri="{FF2B5EF4-FFF2-40B4-BE49-F238E27FC236}">
                <a16:creationId xmlns:a16="http://schemas.microsoft.com/office/drawing/2014/main" id="{FDAEEEA6-5AF6-41FC-A616-ED0B2C977966}"/>
              </a:ext>
            </a:extLst>
          </p:cNvPr>
          <p:cNvSpPr>
            <a:spLocks/>
          </p:cNvSpPr>
          <p:nvPr/>
        </p:nvSpPr>
        <p:spPr bwMode="auto">
          <a:xfrm>
            <a:off x="5497331" y="2703043"/>
            <a:ext cx="655554" cy="439607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43D328-F81A-4D2A-9A77-13A43681F68D}"/>
              </a:ext>
            </a:extLst>
          </p:cNvPr>
          <p:cNvGrpSpPr/>
          <p:nvPr/>
        </p:nvGrpSpPr>
        <p:grpSpPr>
          <a:xfrm>
            <a:off x="5715465" y="2166826"/>
            <a:ext cx="1005077" cy="1005077"/>
            <a:chOff x="5547902" y="2127586"/>
            <a:chExt cx="1340672" cy="134067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5287FF7-676A-4112-8417-9E596FFB426E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2" name="Group 16">
              <a:extLst>
                <a:ext uri="{FF2B5EF4-FFF2-40B4-BE49-F238E27FC236}">
                  <a16:creationId xmlns:a16="http://schemas.microsoft.com/office/drawing/2014/main" id="{6A6F3DDE-FC5F-4505-8FC2-B86C581ECA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0F5AF14D-EBCB-4345-BC67-BBBAFF2D3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791F65EB-F9A1-499D-AE21-974327576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5" name="Line 19">
                <a:extLst>
                  <a:ext uri="{FF2B5EF4-FFF2-40B4-BE49-F238E27FC236}">
                    <a16:creationId xmlns:a16="http://schemas.microsoft.com/office/drawing/2014/main" id="{EA337B93-3074-477D-8561-7675789FD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38229C58-1288-4DDA-8BCA-DCC5433A2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F34503F0-7832-4311-8060-F8C427CAC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8" name="Line 22">
                <a:extLst>
                  <a:ext uri="{FF2B5EF4-FFF2-40B4-BE49-F238E27FC236}">
                    <a16:creationId xmlns:a16="http://schemas.microsoft.com/office/drawing/2014/main" id="{35125E77-4A78-430F-B9F3-25AFA583E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5DB23350-3B9C-4761-855B-6F7196FE2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0114C85D-CD51-4192-B543-9DD3D4932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5DA3A728-4C57-46D7-9F0A-3B45CDF4F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26">
                <a:extLst>
                  <a:ext uri="{FF2B5EF4-FFF2-40B4-BE49-F238E27FC236}">
                    <a16:creationId xmlns:a16="http://schemas.microsoft.com/office/drawing/2014/main" id="{914FE8BD-3DDB-40DA-AD70-4753C329E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BF271611-D719-4179-BD53-6F56E9F7B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C17514F1-5B79-4106-9666-5E31FC7A9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78508C3-DCBB-4DAE-B2E4-415BA4CAEFF0}"/>
              </a:ext>
            </a:extLst>
          </p:cNvPr>
          <p:cNvGrpSpPr/>
          <p:nvPr/>
        </p:nvGrpSpPr>
        <p:grpSpPr>
          <a:xfrm>
            <a:off x="3636787" y="2166826"/>
            <a:ext cx="1005077" cy="1005077"/>
            <a:chOff x="2775150" y="2127586"/>
            <a:chExt cx="1340672" cy="1340672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B154C6-54CC-4144-B92C-97BC20FB711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E77B2B0C-A0D3-488B-9B4A-A40233133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BB9F61A-4D9A-450E-8DF8-D98BCB13E2FD}"/>
              </a:ext>
            </a:extLst>
          </p:cNvPr>
          <p:cNvGrpSpPr/>
          <p:nvPr/>
        </p:nvGrpSpPr>
        <p:grpSpPr>
          <a:xfrm>
            <a:off x="7794143" y="2166826"/>
            <a:ext cx="1005077" cy="1005077"/>
            <a:chOff x="8320652" y="2127586"/>
            <a:chExt cx="1340672" cy="134067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C7B89C4-1935-4808-8F08-D9D50C54066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oup 8">
              <a:extLst>
                <a:ext uri="{FF2B5EF4-FFF2-40B4-BE49-F238E27FC236}">
                  <a16:creationId xmlns:a16="http://schemas.microsoft.com/office/drawing/2014/main" id="{D5C791F4-343F-43E7-88F1-1A8AB8DBAB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11" name="Rectangle 9">
                <a:extLst>
                  <a:ext uri="{FF2B5EF4-FFF2-40B4-BE49-F238E27FC236}">
                    <a16:creationId xmlns:a16="http://schemas.microsoft.com/office/drawing/2014/main" id="{AC9B2A4F-BEC8-4F4A-AA61-6E0D052C3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Rectangle 10">
                <a:extLst>
                  <a:ext uri="{FF2B5EF4-FFF2-40B4-BE49-F238E27FC236}">
                    <a16:creationId xmlns:a16="http://schemas.microsoft.com/office/drawing/2014/main" id="{DE3FCA96-223A-4B32-98D4-C02A1D7D6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05834F1F-FEE1-4242-B36E-F00EBA639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12">
                <a:extLst>
                  <a:ext uri="{FF2B5EF4-FFF2-40B4-BE49-F238E27FC236}">
                    <a16:creationId xmlns:a16="http://schemas.microsoft.com/office/drawing/2014/main" id="{F41CEEB4-30CA-4141-9AE9-56435A0C3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9BD7D112-BB33-40D5-9B70-998B6852C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21A7774-6F4A-4B0F-B38A-F1EEA9C44CB9}"/>
              </a:ext>
            </a:extLst>
          </p:cNvPr>
          <p:cNvCxnSpPr>
            <a:cxnSpLocks/>
          </p:cNvCxnSpPr>
          <p:nvPr/>
        </p:nvCxnSpPr>
        <p:spPr>
          <a:xfrm>
            <a:off x="4726026" y="2655407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03ED660-3948-4347-8C57-797499DF5643}"/>
              </a:ext>
            </a:extLst>
          </p:cNvPr>
          <p:cNvCxnSpPr>
            <a:cxnSpLocks/>
          </p:cNvCxnSpPr>
          <p:nvPr/>
        </p:nvCxnSpPr>
        <p:spPr>
          <a:xfrm flipH="1">
            <a:off x="6804705" y="2655407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18" name="Freeform 50">
            <a:extLst>
              <a:ext uri="{FF2B5EF4-FFF2-40B4-BE49-F238E27FC236}">
                <a16:creationId xmlns:a16="http://schemas.microsoft.com/office/drawing/2014/main" id="{597CA007-C7D1-4087-81BC-C2A897A42EF8}"/>
              </a:ext>
            </a:extLst>
          </p:cNvPr>
          <p:cNvSpPr>
            <a:spLocks/>
          </p:cNvSpPr>
          <p:nvPr/>
        </p:nvSpPr>
        <p:spPr bwMode="auto">
          <a:xfrm flipH="1">
            <a:off x="6446507" y="2239739"/>
            <a:ext cx="460622" cy="308888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BAF0D5-3650-4CE4-B539-F1CC7328CC54}"/>
              </a:ext>
            </a:extLst>
          </p:cNvPr>
          <p:cNvSpPr txBox="1"/>
          <p:nvPr/>
        </p:nvSpPr>
        <p:spPr>
          <a:xfrm>
            <a:off x="4767048" y="1302994"/>
            <a:ext cx="2896653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many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“servers” 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do I need?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8CD300-DDC9-4119-9016-50D61794578E}"/>
              </a:ext>
            </a:extLst>
          </p:cNvPr>
          <p:cNvSpPr txBox="1"/>
          <p:nvPr/>
        </p:nvSpPr>
        <p:spPr>
          <a:xfrm>
            <a:off x="4757098" y="1022137"/>
            <a:ext cx="3070773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increase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“server”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utilization?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BA939-472B-45D9-8290-34BBCA5C3672}"/>
              </a:ext>
            </a:extLst>
          </p:cNvPr>
          <p:cNvSpPr txBox="1"/>
          <p:nvPr/>
        </p:nvSpPr>
        <p:spPr>
          <a:xfrm>
            <a:off x="4078202" y="741281"/>
            <a:ext cx="4274345" cy="27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What is the right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size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of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“servers”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for my business needs?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E4803FE-0CF2-40ED-A9DC-FD3E91D8416D}"/>
              </a:ext>
            </a:extLst>
          </p:cNvPr>
          <p:cNvSpPr txBox="1"/>
          <p:nvPr/>
        </p:nvSpPr>
        <p:spPr>
          <a:xfrm>
            <a:off x="5355410" y="1583852"/>
            <a:ext cx="1719931" cy="44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can I </a:t>
            </a:r>
            <a:r>
              <a:rPr lang="en-US" sz="112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scale</a:t>
            </a:r>
            <a:r>
              <a:rPr lang="en-US" sz="1123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795CCBE-54B0-456C-BBD3-C11984DFA509}"/>
              </a:ext>
            </a:extLst>
          </p:cNvPr>
          <p:cNvSpPr txBox="1">
            <a:spLocks/>
          </p:cNvSpPr>
          <p:nvPr/>
        </p:nvSpPr>
        <p:spPr>
          <a:xfrm>
            <a:off x="4371380" y="6145950"/>
            <a:ext cx="3631050" cy="247241"/>
          </a:xfrm>
          <a:prstGeom prst="rect">
            <a:avLst/>
          </a:prstGeom>
        </p:spPr>
        <p:txBody>
          <a:bodyPr vert="horz" lIns="69935" tIns="34968" rIns="69935" bIns="34968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385"/>
            <a:r>
              <a:rPr lang="en-US" sz="1683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14466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4.44444E-6 L -4.58333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5E-6 7.40741E-7 L -0.03672 7.40741E-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94444E-6 3.7037E-7 L 0.03681 3.7037E-7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1" grpId="0" animBg="1"/>
      <p:bldP spid="89" grpId="0" animBg="1"/>
      <p:bldP spid="89" grpId="1" animBg="1"/>
      <p:bldP spid="118" grpId="0" animBg="1"/>
      <p:bldP spid="1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20C7E6-7B52-4BB4-9542-95243A52A5E5}"/>
              </a:ext>
            </a:extLst>
          </p:cNvPr>
          <p:cNvCxnSpPr>
            <a:cxnSpLocks/>
          </p:cNvCxnSpPr>
          <p:nvPr/>
        </p:nvCxnSpPr>
        <p:spPr>
          <a:xfrm>
            <a:off x="1546464" y="5395107"/>
            <a:ext cx="660709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79091" y="5384839"/>
            <a:ext cx="773855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0454" y="5384839"/>
            <a:ext cx="703554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solidFill>
                  <a:srgbClr val="E7E6E6">
                    <a:lumMod val="75000"/>
                  </a:srgbClr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46836" y="5384839"/>
            <a:ext cx="1601121" cy="475735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546464" y="5395107"/>
            <a:ext cx="899071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2481202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61683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700409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9783980" y="5329195"/>
            <a:ext cx="131828" cy="1318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82D69E-B73B-4B7D-B1A5-A3E895CAB4A1}"/>
              </a:ext>
            </a:extLst>
          </p:cNvPr>
          <p:cNvSpPr txBox="1"/>
          <p:nvPr/>
        </p:nvSpPr>
        <p:spPr>
          <a:xfrm>
            <a:off x="9063355" y="5382278"/>
            <a:ext cx="1671423" cy="567290"/>
          </a:xfrm>
          <a:prstGeom prst="rect">
            <a:avLst/>
          </a:prstGeom>
          <a:noFill/>
        </p:spPr>
        <p:txBody>
          <a:bodyPr wrap="none" lIns="137082" tIns="109666" rIns="137082" bIns="109666" rtlCol="0">
            <a:spAutoFit/>
          </a:bodyPr>
          <a:lstStyle/>
          <a:p>
            <a:pPr defTabSz="685343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2448" kern="0" dirty="0">
                <a:solidFill>
                  <a:srgbClr val="0070C0"/>
                </a:solidFill>
                <a:latin typeface="Segoe UI"/>
              </a:rPr>
              <a:t>Serverless</a:t>
            </a:r>
          </a:p>
        </p:txBody>
      </p:sp>
      <p:sp>
        <p:nvSpPr>
          <p:cNvPr id="126" name="Freeform 50">
            <a:extLst>
              <a:ext uri="{FF2B5EF4-FFF2-40B4-BE49-F238E27FC236}">
                <a16:creationId xmlns:a16="http://schemas.microsoft.com/office/drawing/2014/main" id="{FCCC52A2-43E4-471C-AC79-2A7E572669F7}"/>
              </a:ext>
            </a:extLst>
          </p:cNvPr>
          <p:cNvSpPr>
            <a:spLocks/>
          </p:cNvSpPr>
          <p:nvPr/>
        </p:nvSpPr>
        <p:spPr bwMode="auto">
          <a:xfrm>
            <a:off x="5162303" y="2494941"/>
            <a:ext cx="2094926" cy="1404834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68551" tIns="34275" rIns="68551" bIns="34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225">
              <a:defRPr/>
            </a:pPr>
            <a:endParaRPr lang="en-US" sz="1350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DD8E030-AA29-4CBD-BE0E-6F46E7FEDF1D}"/>
              </a:ext>
            </a:extLst>
          </p:cNvPr>
          <p:cNvGrpSpPr/>
          <p:nvPr/>
        </p:nvGrpSpPr>
        <p:grpSpPr>
          <a:xfrm>
            <a:off x="2872416" y="2783188"/>
            <a:ext cx="1005077" cy="1005077"/>
            <a:chOff x="2775150" y="2127586"/>
            <a:chExt cx="1340672" cy="134067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6879692-3E2E-4EE2-85C1-3DBD3749CAD2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91A948C4-86A9-4817-956C-F2494363A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22F3358-EA7D-4FBD-9E06-62CE18DFD656}"/>
              </a:ext>
            </a:extLst>
          </p:cNvPr>
          <p:cNvGrpSpPr/>
          <p:nvPr/>
        </p:nvGrpSpPr>
        <p:grpSpPr>
          <a:xfrm>
            <a:off x="8585349" y="2783188"/>
            <a:ext cx="1005077" cy="1005077"/>
            <a:chOff x="8320652" y="2127586"/>
            <a:chExt cx="1340672" cy="134067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AB53901-7DD7-4FD5-966E-AC8B8CE6CDE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8">
              <a:extLst>
                <a:ext uri="{FF2B5EF4-FFF2-40B4-BE49-F238E27FC236}">
                  <a16:creationId xmlns:a16="http://schemas.microsoft.com/office/drawing/2014/main" id="{27242C46-9FCA-493F-BC45-8ED3A8DA2A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33" name="Rectangle 9">
                <a:extLst>
                  <a:ext uri="{FF2B5EF4-FFF2-40B4-BE49-F238E27FC236}">
                    <a16:creationId xmlns:a16="http://schemas.microsoft.com/office/drawing/2014/main" id="{024EEC5A-4BD2-4501-91C5-69D3EDA3B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4" name="Rectangle 10">
                <a:extLst>
                  <a:ext uri="{FF2B5EF4-FFF2-40B4-BE49-F238E27FC236}">
                    <a16:creationId xmlns:a16="http://schemas.microsoft.com/office/drawing/2014/main" id="{99DD7739-5ED4-4E98-BEE5-92E992AD8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Line 11">
                <a:extLst>
                  <a:ext uri="{FF2B5EF4-FFF2-40B4-BE49-F238E27FC236}">
                    <a16:creationId xmlns:a16="http://schemas.microsoft.com/office/drawing/2014/main" id="{8AF393FB-AC7F-4694-AD3B-A8026322A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711AB873-3817-4CF8-A9A3-9055C37E2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FA223EEE-C6D5-4A3E-9837-671A2B6B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74D7B54-5CC5-42CE-85C6-48957FDCC72B}"/>
              </a:ext>
            </a:extLst>
          </p:cNvPr>
          <p:cNvCxnSpPr>
            <a:cxnSpLocks/>
          </p:cNvCxnSpPr>
          <p:nvPr/>
        </p:nvCxnSpPr>
        <p:spPr>
          <a:xfrm>
            <a:off x="4040752" y="3266986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55196FF-98F4-40FF-9138-F4F9B30D2C98}"/>
              </a:ext>
            </a:extLst>
          </p:cNvPr>
          <p:cNvCxnSpPr>
            <a:cxnSpLocks/>
          </p:cNvCxnSpPr>
          <p:nvPr/>
        </p:nvCxnSpPr>
        <p:spPr>
          <a:xfrm flipH="1">
            <a:off x="7477265" y="3266986"/>
            <a:ext cx="905275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08C5D32-0218-437E-A473-5F7E316C3959}"/>
              </a:ext>
            </a:extLst>
          </p:cNvPr>
          <p:cNvSpPr txBox="1"/>
          <p:nvPr/>
        </p:nvSpPr>
        <p:spPr>
          <a:xfrm>
            <a:off x="3838180" y="1935703"/>
            <a:ext cx="4622034" cy="32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685343">
              <a:defRPr/>
            </a:pP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How do I </a:t>
            </a:r>
            <a:r>
              <a:rPr lang="en-US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architect</a:t>
            </a:r>
            <a:r>
              <a:rPr lang="en-US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 my app?</a:t>
            </a:r>
          </a:p>
        </p:txBody>
      </p:sp>
      <p:grpSp>
        <p:nvGrpSpPr>
          <p:cNvPr id="141" name="Group 4">
            <a:extLst>
              <a:ext uri="{FF2B5EF4-FFF2-40B4-BE49-F238E27FC236}">
                <a16:creationId xmlns:a16="http://schemas.microsoft.com/office/drawing/2014/main" id="{699C7ADE-F7C0-4B3F-9C01-4113975AD4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00469" y="2825726"/>
            <a:ext cx="122650" cy="196751"/>
            <a:chOff x="6" y="12"/>
            <a:chExt cx="192" cy="30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648707D-5801-4121-BA1D-38F7ED8F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2E1C954-FF6E-4936-A724-A471DD196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15AA5B4-9259-45C5-98FE-365FF7DBC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74386A-5DA1-44C5-B9EC-F9A5A39C9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2304EE55-6462-4EE1-A9AE-2B9762739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D27D02D9-84DB-430A-9CCA-D4A39C43E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1AE21C8-D87B-4BA3-A5CD-7695E47D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E747BDE-2923-45D9-8C70-1902DC4CC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AF0740A-1B27-47F2-84E9-8905D90E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51" name="Group 4">
            <a:extLst>
              <a:ext uri="{FF2B5EF4-FFF2-40B4-BE49-F238E27FC236}">
                <a16:creationId xmlns:a16="http://schemas.microsoft.com/office/drawing/2014/main" id="{800A0E57-331D-4488-AC45-CE0744AAD4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57475" y="2661254"/>
            <a:ext cx="122650" cy="196751"/>
            <a:chOff x="6" y="12"/>
            <a:chExt cx="192" cy="308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37ACA5-9B61-47A0-900B-C2A2FC5F3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523FDFC-DF09-42EF-94A7-836627A2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8BF0CAD-A194-459C-B552-50230573D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7B8ED4F-6EC7-426B-AC3D-60D6A3361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0D12C6C3-141F-4101-9719-E725C53CA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1D8E19FE-E69C-419B-9698-4AE8B461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3115AF9-8714-491E-8664-655CE7218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22F6E03-6833-4672-8C6E-539518D18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BD4BAED-39CF-4A15-9D73-BD1561968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61" name="Group 4">
            <a:extLst>
              <a:ext uri="{FF2B5EF4-FFF2-40B4-BE49-F238E27FC236}">
                <a16:creationId xmlns:a16="http://schemas.microsoft.com/office/drawing/2014/main" id="{EFAFC49A-7B89-4A51-8191-5AC1B9BAF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18421" y="3250088"/>
            <a:ext cx="122650" cy="196751"/>
            <a:chOff x="6" y="12"/>
            <a:chExt cx="192" cy="30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FE131F7-6140-4A29-9CF3-F338B85AB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A88D500-5C4D-495D-980E-3DB54AD4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FBBC02A-D3B8-4DCF-9D32-C13EB2E6B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D3E20B0-58EE-43E1-84E0-61A81380B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4BD93028-0ADA-4959-94FC-5992D588B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9B9B8AAA-1713-4B6C-898D-7BE34342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D083569-94D7-4F39-80CA-0387011D5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9ADC1B7-1444-4F0C-BD03-DFFBC41E2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51FCF71-B1EF-4E4B-8AEE-E5EE8EEBD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1" name="Group 4">
            <a:extLst>
              <a:ext uri="{FF2B5EF4-FFF2-40B4-BE49-F238E27FC236}">
                <a16:creationId xmlns:a16="http://schemas.microsoft.com/office/drawing/2014/main" id="{3475EA0A-EAF4-4B76-A808-02903B833C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5425" y="3172246"/>
            <a:ext cx="122650" cy="196751"/>
            <a:chOff x="6" y="12"/>
            <a:chExt cx="192" cy="308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0202E6D-433D-4E67-9485-DCADFDBE1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3E05F20-711C-4702-9CF7-0A55D4F0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2E6EECF-FC6D-4E78-91A7-835ED6BE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78730F6-2333-465A-A79D-FC9EC30B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16A08B85-DC10-4B83-813C-E20FDEF7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44D1488C-B3A3-47CA-9260-C2192F6E5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198FEE-ED38-4E83-8EEC-DBA177E6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91927BC-D119-4B49-AB0D-A37E6E8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D6BDB25-6677-4DA3-A6BC-FF49308DD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81" name="Group 4">
            <a:extLst>
              <a:ext uri="{FF2B5EF4-FFF2-40B4-BE49-F238E27FC236}">
                <a16:creationId xmlns:a16="http://schemas.microsoft.com/office/drawing/2014/main" id="{F8C7FD3A-1EB8-40A8-80D0-92BFA7F4AF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49194" y="3489891"/>
            <a:ext cx="122650" cy="196751"/>
            <a:chOff x="6" y="12"/>
            <a:chExt cx="192" cy="308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B7C0810-1CD6-4A92-B1BF-E25D9B2DA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E187BC-B62B-4B55-B653-3741B458A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EAF297E-99A9-42DC-9608-DDF060955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06E4DE7-ECCC-476A-9886-DAB9B4A01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3493D56A-8B2B-4B4D-9080-7048900C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id="{C0CACF1C-06BA-4C26-A4A5-16BA6BABE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8D7A0B-2997-4E2C-ADCF-F4768F505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46E589E-E388-46D8-85E2-25FB3F64C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D8B548F-F6EC-4D30-B601-27374723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91" name="Group 4">
            <a:extLst>
              <a:ext uri="{FF2B5EF4-FFF2-40B4-BE49-F238E27FC236}">
                <a16:creationId xmlns:a16="http://schemas.microsoft.com/office/drawing/2014/main" id="{1ED48BD5-62B4-4DFA-8664-2FF08F4EEA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7322" y="3080595"/>
            <a:ext cx="122650" cy="196751"/>
            <a:chOff x="6" y="12"/>
            <a:chExt cx="192" cy="308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ECEA24B-5A7D-4D57-A09E-687D393E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89F73E9-F2DA-4B1D-828D-2E6F77278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EAB0D20-FE0E-4047-AFBF-808BDB47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1EDD396-02F1-4A11-A4B7-713499A8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2EB5F315-070E-4885-8F14-64DCE554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B5AB442D-93FF-4557-856C-E76CD037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A95D65D-5007-427F-BBED-C25E7FD4B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24C6ACA-E6EB-43C1-848C-6071F7BA3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4278564-C4C8-4FEC-9104-39EBDA737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01" name="Group 4">
            <a:extLst>
              <a:ext uri="{FF2B5EF4-FFF2-40B4-BE49-F238E27FC236}">
                <a16:creationId xmlns:a16="http://schemas.microsoft.com/office/drawing/2014/main" id="{9F3B0DD9-EAFD-46B6-9925-634D9F0F86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15363" y="3187313"/>
            <a:ext cx="122650" cy="196751"/>
            <a:chOff x="6" y="12"/>
            <a:chExt cx="192" cy="30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BD8FA37-F3F3-4893-AA24-F50F352A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714E58F-8FB0-422E-BC6F-7C7879600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E83FF08-7163-4B6F-AE3B-020EBB3FB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428E740-8DE3-4C93-B70B-DA935FDB5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BD1D130E-46DB-4CBC-9B6C-01BCB7B7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7F1D7D00-BD6D-482F-A99A-7BFAE658E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760273-30F9-44B0-9EA5-0CE5616C1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1D7BACD-F4D0-4B0D-A0F8-B66E405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AC45B93-807D-47F9-859B-5B7A43789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1" name="Group 4">
            <a:extLst>
              <a:ext uri="{FF2B5EF4-FFF2-40B4-BE49-F238E27FC236}">
                <a16:creationId xmlns:a16="http://schemas.microsoft.com/office/drawing/2014/main" id="{E688496F-CBBD-469E-B4E3-BD6BF7226D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57847" y="3595354"/>
            <a:ext cx="122650" cy="196751"/>
            <a:chOff x="6" y="12"/>
            <a:chExt cx="192" cy="308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F2111BB-AA63-4D99-B606-72331441B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697BE6E-FFC0-440C-B206-F2B2A46E9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2DED754-0ABE-4F32-AD37-754177D5D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517E12-A36D-4D6A-8518-5B6E38C2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734C3213-46C0-40E4-8F4D-65D5CAEF0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87523452-0613-4F47-AEF6-ABD2D8E15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62AC00-DD0D-41AF-8BBB-D826D2B43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D5CBFA4-5A4F-48AB-AD20-B38192DB3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E89C6B1A-27F1-4D0B-AACB-59ADB8978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21" name="Group 4">
            <a:extLst>
              <a:ext uri="{FF2B5EF4-FFF2-40B4-BE49-F238E27FC236}">
                <a16:creationId xmlns:a16="http://schemas.microsoft.com/office/drawing/2014/main" id="{8B2491AD-9050-48FD-A6BB-38D9B90575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92428" y="3558944"/>
            <a:ext cx="122650" cy="196751"/>
            <a:chOff x="6" y="12"/>
            <a:chExt cx="192" cy="30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A2E5BF4-907D-4D25-B217-30EF8332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582875D1-2CB1-44F3-BB0E-1D4F87C2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4C99DD1-9F0E-41F6-9E6D-C182BD5F0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4764409-655E-4F50-AA3A-4CF0CD36C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CCDBF3E8-CDDB-476C-A822-B01A2B4B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6B8E8AE-AAC8-4C88-9F8D-B6D34EEB3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EE52AE3-D390-4FA0-AE6F-50654EE31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C5EC4EE-D0CC-4563-B45E-B1D725450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2D315A3-2E58-481C-801E-8C75EBF57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18" name="Title 30">
            <a:extLst>
              <a:ext uri="{FF2B5EF4-FFF2-40B4-BE49-F238E27FC236}">
                <a16:creationId xmlns:a16="http://schemas.microsoft.com/office/drawing/2014/main" id="{6E476C36-7170-487C-B457-B60A21AA65EC}"/>
              </a:ext>
            </a:extLst>
          </p:cNvPr>
          <p:cNvSpPr txBox="1">
            <a:spLocks/>
          </p:cNvSpPr>
          <p:nvPr/>
        </p:nvSpPr>
        <p:spPr>
          <a:xfrm>
            <a:off x="3532997" y="4173104"/>
            <a:ext cx="5353538" cy="688084"/>
          </a:xfrm>
          <a:prstGeom prst="rect">
            <a:avLst/>
          </a:prstGeom>
        </p:spPr>
        <p:txBody>
          <a:bodyPr vert="horz" wrap="square" lIns="111897" tIns="69935" rIns="111897" bIns="69935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360">
              <a:defRPr/>
            </a:pPr>
            <a:r>
              <a:rPr lang="en-US" sz="2448" spc="-76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Serverless, the platform for next gen apps </a:t>
            </a:r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3FDD2D01-7135-4976-ADA4-8D65993CB1FC}"/>
              </a:ext>
            </a:extLst>
          </p:cNvPr>
          <p:cNvSpPr txBox="1">
            <a:spLocks/>
          </p:cNvSpPr>
          <p:nvPr/>
        </p:nvSpPr>
        <p:spPr>
          <a:xfrm>
            <a:off x="4371380" y="6145950"/>
            <a:ext cx="3631050" cy="247241"/>
          </a:xfrm>
          <a:prstGeom prst="rect">
            <a:avLst/>
          </a:prstGeom>
        </p:spPr>
        <p:txBody>
          <a:bodyPr vert="horz" lIns="69935" tIns="34968" rIns="69935" bIns="34968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385"/>
            <a:r>
              <a:rPr lang="en-US" sz="1683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29654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1.48148E-6 L 4.16667E-7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58E-6 -4.61189E-6 L -4.70258E-6 0.04358 " pathEditMode="relative" rAng="0" ptsTypes="AA">
                                      <p:cBhvr>
                                        <p:cTn id="28" dur="6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1.45833E-6 -4.44444E-6 L 0.03672 -4.44444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2" grpId="0"/>
      <p:bldP spid="72" grpId="1"/>
      <p:bldP spid="140" grpId="0"/>
      <p:bldP spid="140" grpId="1"/>
      <p:bldP spid="118" grpId="0"/>
      <p:bldP spid="11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2A49869-273D-4E8C-9ED3-9DF662CEA778}"/>
              </a:ext>
            </a:extLst>
          </p:cNvPr>
          <p:cNvSpPr/>
          <p:nvPr/>
        </p:nvSpPr>
        <p:spPr bwMode="auto">
          <a:xfrm>
            <a:off x="5622192" y="2636691"/>
            <a:ext cx="1289060" cy="128906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7101" y="3972601"/>
            <a:ext cx="2039243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96357" y="3972601"/>
            <a:ext cx="1877926" cy="480178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63691" y="3972601"/>
            <a:ext cx="1973396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sp>
        <p:nvSpPr>
          <p:cNvPr id="207" name="Oval 206"/>
          <p:cNvSpPr/>
          <p:nvPr/>
        </p:nvSpPr>
        <p:spPr bwMode="auto">
          <a:xfrm>
            <a:off x="8290789" y="2636691"/>
            <a:ext cx="1289060" cy="1289060"/>
          </a:xfrm>
          <a:prstGeom prst="ellipse">
            <a:avLst/>
          </a:prstGeom>
          <a:grp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979336" y="3068398"/>
            <a:ext cx="534100" cy="460354"/>
            <a:chOff x="6093204" y="2914441"/>
            <a:chExt cx="379412" cy="327025"/>
          </a:xfrm>
          <a:solidFill>
            <a:schemeClr val="accent1"/>
          </a:solidFill>
        </p:grpSpPr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6093204" y="2914441"/>
              <a:ext cx="379412" cy="327025"/>
            </a:xfrm>
            <a:custGeom>
              <a:avLst/>
              <a:gdLst>
                <a:gd name="T0" fmla="*/ 222 w 239"/>
                <a:gd name="T1" fmla="*/ 189 h 206"/>
                <a:gd name="T2" fmla="*/ 145 w 239"/>
                <a:gd name="T3" fmla="*/ 189 h 206"/>
                <a:gd name="T4" fmla="*/ 145 w 239"/>
                <a:gd name="T5" fmla="*/ 94 h 206"/>
                <a:gd name="T6" fmla="*/ 17 w 239"/>
                <a:gd name="T7" fmla="*/ 94 h 206"/>
                <a:gd name="T8" fmla="*/ 17 w 239"/>
                <a:gd name="T9" fmla="*/ 17 h 206"/>
                <a:gd name="T10" fmla="*/ 162 w 239"/>
                <a:gd name="T11" fmla="*/ 17 h 206"/>
                <a:gd name="T12" fmla="*/ 162 w 239"/>
                <a:gd name="T13" fmla="*/ 0 h 206"/>
                <a:gd name="T14" fmla="*/ 0 w 239"/>
                <a:gd name="T15" fmla="*/ 0 h 206"/>
                <a:gd name="T16" fmla="*/ 0 w 239"/>
                <a:gd name="T17" fmla="*/ 206 h 206"/>
                <a:gd name="T18" fmla="*/ 239 w 239"/>
                <a:gd name="T19" fmla="*/ 206 h 206"/>
                <a:gd name="T20" fmla="*/ 239 w 239"/>
                <a:gd name="T21" fmla="*/ 77 h 206"/>
                <a:gd name="T22" fmla="*/ 222 w 239"/>
                <a:gd name="T23" fmla="*/ 77 h 206"/>
                <a:gd name="T24" fmla="*/ 222 w 239"/>
                <a:gd name="T25" fmla="*/ 189 h 206"/>
                <a:gd name="T26" fmla="*/ 17 w 239"/>
                <a:gd name="T27" fmla="*/ 112 h 206"/>
                <a:gd name="T28" fmla="*/ 128 w 239"/>
                <a:gd name="T29" fmla="*/ 112 h 206"/>
                <a:gd name="T30" fmla="*/ 128 w 239"/>
                <a:gd name="T31" fmla="*/ 189 h 206"/>
                <a:gd name="T32" fmla="*/ 17 w 239"/>
                <a:gd name="T33" fmla="*/ 189 h 206"/>
                <a:gd name="T34" fmla="*/ 17 w 239"/>
                <a:gd name="T35" fmla="*/ 11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06">
                  <a:moveTo>
                    <a:pt x="222" y="189"/>
                  </a:moveTo>
                  <a:lnTo>
                    <a:pt x="145" y="189"/>
                  </a:lnTo>
                  <a:lnTo>
                    <a:pt x="145" y="94"/>
                  </a:lnTo>
                  <a:lnTo>
                    <a:pt x="17" y="94"/>
                  </a:lnTo>
                  <a:lnTo>
                    <a:pt x="17" y="17"/>
                  </a:lnTo>
                  <a:lnTo>
                    <a:pt x="162" y="17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239" y="206"/>
                  </a:lnTo>
                  <a:lnTo>
                    <a:pt x="239" y="77"/>
                  </a:lnTo>
                  <a:lnTo>
                    <a:pt x="222" y="77"/>
                  </a:lnTo>
                  <a:lnTo>
                    <a:pt x="222" y="189"/>
                  </a:lnTo>
                  <a:close/>
                  <a:moveTo>
                    <a:pt x="17" y="112"/>
                  </a:moveTo>
                  <a:lnTo>
                    <a:pt x="128" y="112"/>
                  </a:lnTo>
                  <a:lnTo>
                    <a:pt x="128" y="189"/>
                  </a:lnTo>
                  <a:lnTo>
                    <a:pt x="17" y="189"/>
                  </a:lnTo>
                  <a:lnTo>
                    <a:pt x="17" y="112"/>
                  </a:lnTo>
                  <a:close/>
                </a:path>
              </a:pathLst>
            </a:custGeom>
            <a:grpFill/>
            <a:ln w="15875">
              <a:noFill/>
              <a:miter lim="800000"/>
              <a:headEnd/>
              <a:tailEnd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6326566" y="2914441"/>
              <a:ext cx="146050" cy="146050"/>
            </a:xfrm>
            <a:custGeom>
              <a:avLst/>
              <a:gdLst>
                <a:gd name="T0" fmla="*/ 32 w 92"/>
                <a:gd name="T1" fmla="*/ 17 h 92"/>
                <a:gd name="T2" fmla="*/ 62 w 92"/>
                <a:gd name="T3" fmla="*/ 17 h 92"/>
                <a:gd name="T4" fmla="*/ 0 w 92"/>
                <a:gd name="T5" fmla="*/ 79 h 92"/>
                <a:gd name="T6" fmla="*/ 13 w 92"/>
                <a:gd name="T7" fmla="*/ 92 h 92"/>
                <a:gd name="T8" fmla="*/ 75 w 92"/>
                <a:gd name="T9" fmla="*/ 30 h 92"/>
                <a:gd name="T10" fmla="*/ 75 w 92"/>
                <a:gd name="T11" fmla="*/ 60 h 92"/>
                <a:gd name="T12" fmla="*/ 92 w 92"/>
                <a:gd name="T13" fmla="*/ 60 h 92"/>
                <a:gd name="T14" fmla="*/ 92 w 92"/>
                <a:gd name="T15" fmla="*/ 0 h 92"/>
                <a:gd name="T16" fmla="*/ 32 w 92"/>
                <a:gd name="T17" fmla="*/ 0 h 92"/>
                <a:gd name="T18" fmla="*/ 32 w 92"/>
                <a:gd name="T19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32" y="17"/>
                  </a:moveTo>
                  <a:lnTo>
                    <a:pt x="62" y="17"/>
                  </a:lnTo>
                  <a:lnTo>
                    <a:pt x="0" y="79"/>
                  </a:lnTo>
                  <a:lnTo>
                    <a:pt x="13" y="92"/>
                  </a:lnTo>
                  <a:lnTo>
                    <a:pt x="75" y="30"/>
                  </a:lnTo>
                  <a:lnTo>
                    <a:pt x="75" y="60"/>
                  </a:lnTo>
                  <a:lnTo>
                    <a:pt x="92" y="60"/>
                  </a:lnTo>
                  <a:lnTo>
                    <a:pt x="92" y="0"/>
                  </a:lnTo>
                  <a:lnTo>
                    <a:pt x="32" y="0"/>
                  </a:lnTo>
                  <a:lnTo>
                    <a:pt x="32" y="17"/>
                  </a:lnTo>
                  <a:close/>
                </a:path>
              </a:pathLst>
            </a:custGeom>
            <a:grpFill/>
            <a:ln w="15875">
              <a:noFill/>
              <a:miter lim="800000"/>
              <a:headEnd/>
              <a:tailEnd/>
            </a:ln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90" name="Oval 189"/>
          <p:cNvSpPr/>
          <p:nvPr/>
        </p:nvSpPr>
        <p:spPr bwMode="auto">
          <a:xfrm>
            <a:off x="2905859" y="2636691"/>
            <a:ext cx="1289060" cy="128906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9" name="Group 4"/>
          <p:cNvGrpSpPr>
            <a:grpSpLocks noChangeAspect="1"/>
          </p:cNvGrpSpPr>
          <p:nvPr/>
        </p:nvGrpSpPr>
        <p:grpSpPr bwMode="auto">
          <a:xfrm>
            <a:off x="3311055" y="2935766"/>
            <a:ext cx="421621" cy="676350"/>
            <a:chOff x="6" y="12"/>
            <a:chExt cx="192" cy="308"/>
          </a:xfrm>
          <a:solidFill>
            <a:schemeClr val="bg1"/>
          </a:solidFill>
        </p:grpSpPr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3" name="Rectangle 212"/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4" name="Freeform 9"/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5" name="Freeform 10"/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6" name="Oval 215"/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defTabSz="699225">
                <a:defRPr/>
              </a:pPr>
              <a:endParaRPr lang="en-US" sz="135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460855" y="2916487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3595918" y="2913398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3653638" y="2911612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Rectangle 220"/>
          <p:cNvSpPr/>
          <p:nvPr/>
        </p:nvSpPr>
        <p:spPr bwMode="auto">
          <a:xfrm>
            <a:off x="3705106" y="2914351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3648934" y="2969302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Rectangle 222"/>
          <p:cNvSpPr/>
          <p:nvPr/>
        </p:nvSpPr>
        <p:spPr bwMode="auto">
          <a:xfrm>
            <a:off x="3593593" y="2960377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Rectangle 223"/>
          <p:cNvSpPr/>
          <p:nvPr/>
        </p:nvSpPr>
        <p:spPr bwMode="auto">
          <a:xfrm>
            <a:off x="3650720" y="3019213"/>
            <a:ext cx="42917" cy="54302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5" name="Rectangle 224"/>
          <p:cNvSpPr/>
          <p:nvPr/>
        </p:nvSpPr>
        <p:spPr bwMode="auto">
          <a:xfrm>
            <a:off x="3526884" y="2911190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Rectangle 226"/>
          <p:cNvSpPr/>
          <p:nvPr/>
        </p:nvSpPr>
        <p:spPr bwMode="auto">
          <a:xfrm>
            <a:off x="3714334" y="2968737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Rectangle 227"/>
          <p:cNvSpPr/>
          <p:nvPr/>
        </p:nvSpPr>
        <p:spPr bwMode="auto">
          <a:xfrm>
            <a:off x="3713740" y="3027650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Rectangle 228"/>
          <p:cNvSpPr/>
          <p:nvPr/>
        </p:nvSpPr>
        <p:spPr bwMode="auto">
          <a:xfrm>
            <a:off x="3710758" y="3091493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Rectangle 229"/>
          <p:cNvSpPr/>
          <p:nvPr/>
        </p:nvSpPr>
        <p:spPr bwMode="auto">
          <a:xfrm>
            <a:off x="3710758" y="3161196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Rectangle 230"/>
          <p:cNvSpPr/>
          <p:nvPr/>
        </p:nvSpPr>
        <p:spPr bwMode="auto">
          <a:xfrm>
            <a:off x="3592636" y="3035997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Rectangle 231"/>
          <p:cNvSpPr/>
          <p:nvPr/>
        </p:nvSpPr>
        <p:spPr bwMode="auto">
          <a:xfrm>
            <a:off x="3621077" y="3110485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Rectangle 232"/>
          <p:cNvSpPr/>
          <p:nvPr/>
        </p:nvSpPr>
        <p:spPr bwMode="auto">
          <a:xfrm>
            <a:off x="3652741" y="3136708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Rectangle 233"/>
          <p:cNvSpPr/>
          <p:nvPr/>
        </p:nvSpPr>
        <p:spPr bwMode="auto">
          <a:xfrm>
            <a:off x="3564714" y="3109746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3526884" y="2956239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Rectangle 235"/>
          <p:cNvSpPr/>
          <p:nvPr/>
        </p:nvSpPr>
        <p:spPr bwMode="auto">
          <a:xfrm>
            <a:off x="3530943" y="3041674"/>
            <a:ext cx="42917" cy="42917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51" tIns="34275" rIns="68551" bIns="34275" numCol="1" anchor="t" anchorCtr="0" compatLnSpc="1">
            <a:prstTxWarp prst="textNoShape">
              <a:avLst/>
            </a:prstTxWarp>
          </a:bodyPr>
          <a:lstStyle/>
          <a:p>
            <a:pPr defTabSz="699225">
              <a:defRPr/>
            </a:pPr>
            <a:endParaRPr lang="en-US" sz="135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8AA7DD7-24EE-466B-B61F-8872FE35DD8F}"/>
              </a:ext>
            </a:extLst>
          </p:cNvPr>
          <p:cNvSpPr/>
          <p:nvPr/>
        </p:nvSpPr>
        <p:spPr bwMode="auto">
          <a:xfrm rot="19038873" flipH="1">
            <a:off x="8747848" y="2898857"/>
            <a:ext cx="373481" cy="347822"/>
          </a:xfrm>
          <a:custGeom>
            <a:avLst/>
            <a:gdLst>
              <a:gd name="connsiteX0" fmla="*/ 5357 w 498116"/>
              <a:gd name="connsiteY0" fmla="*/ 432675 h 463895"/>
              <a:gd name="connsiteX1" fmla="*/ 0 w 498116"/>
              <a:gd name="connsiteY1" fmla="*/ 445607 h 463895"/>
              <a:gd name="connsiteX2" fmla="*/ 18288 w 498116"/>
              <a:gd name="connsiteY2" fmla="*/ 463895 h 463895"/>
              <a:gd name="connsiteX3" fmla="*/ 128016 w 498116"/>
              <a:gd name="connsiteY3" fmla="*/ 463895 h 463895"/>
              <a:gd name="connsiteX4" fmla="*/ 146304 w 498116"/>
              <a:gd name="connsiteY4" fmla="*/ 445607 h 463895"/>
              <a:gd name="connsiteX5" fmla="*/ 128016 w 498116"/>
              <a:gd name="connsiteY5" fmla="*/ 427319 h 463895"/>
              <a:gd name="connsiteX6" fmla="*/ 18288 w 498116"/>
              <a:gd name="connsiteY6" fmla="*/ 427319 h 463895"/>
              <a:gd name="connsiteX7" fmla="*/ 5357 w 498116"/>
              <a:gd name="connsiteY7" fmla="*/ 432675 h 463895"/>
              <a:gd name="connsiteX8" fmla="*/ 467981 w 498116"/>
              <a:gd name="connsiteY8" fmla="*/ 4356 h 463895"/>
              <a:gd name="connsiteX9" fmla="*/ 461599 w 498116"/>
              <a:gd name="connsiteY9" fmla="*/ 16813 h 463895"/>
              <a:gd name="connsiteX10" fmla="*/ 452743 w 498116"/>
              <a:gd name="connsiteY10" fmla="*/ 126183 h 463895"/>
              <a:gd name="connsiteX11" fmla="*/ 469496 w 498116"/>
              <a:gd name="connsiteY11" fmla="*/ 145887 h 463895"/>
              <a:gd name="connsiteX12" fmla="*/ 489200 w 498116"/>
              <a:gd name="connsiteY12" fmla="*/ 129135 h 463895"/>
              <a:gd name="connsiteX13" fmla="*/ 498056 w 498116"/>
              <a:gd name="connsiteY13" fmla="*/ 19764 h 463895"/>
              <a:gd name="connsiteX14" fmla="*/ 481303 w 498116"/>
              <a:gd name="connsiteY14" fmla="*/ 60 h 463895"/>
              <a:gd name="connsiteX15" fmla="*/ 467981 w 498116"/>
              <a:gd name="connsiteY15" fmla="*/ 4356 h 463895"/>
              <a:gd name="connsiteX16" fmla="*/ 210101 w 498116"/>
              <a:gd name="connsiteY16" fmla="*/ 83228 h 463895"/>
              <a:gd name="connsiteX17" fmla="*/ 102555 w 498116"/>
              <a:gd name="connsiteY17" fmla="*/ 182418 h 463895"/>
              <a:gd name="connsiteX18" fmla="*/ 101511 w 498116"/>
              <a:gd name="connsiteY18" fmla="*/ 208260 h 463895"/>
              <a:gd name="connsiteX19" fmla="*/ 127353 w 498116"/>
              <a:gd name="connsiteY19" fmla="*/ 209305 h 463895"/>
              <a:gd name="connsiteX20" fmla="*/ 167683 w 498116"/>
              <a:gd name="connsiteY20" fmla="*/ 172108 h 463895"/>
              <a:gd name="connsiteX21" fmla="*/ 219208 w 498116"/>
              <a:gd name="connsiteY21" fmla="*/ 227974 h 463895"/>
              <a:gd name="connsiteX22" fmla="*/ 245050 w 498116"/>
              <a:gd name="connsiteY22" fmla="*/ 229019 h 463895"/>
              <a:gd name="connsiteX23" fmla="*/ 246095 w 498116"/>
              <a:gd name="connsiteY23" fmla="*/ 203177 h 463895"/>
              <a:gd name="connsiteX24" fmla="*/ 194569 w 498116"/>
              <a:gd name="connsiteY24" fmla="*/ 147311 h 463895"/>
              <a:gd name="connsiteX25" fmla="*/ 234899 w 498116"/>
              <a:gd name="connsiteY25" fmla="*/ 110114 h 463895"/>
              <a:gd name="connsiteX26" fmla="*/ 235944 w 498116"/>
              <a:gd name="connsiteY26" fmla="*/ 84272 h 463895"/>
              <a:gd name="connsiteX27" fmla="*/ 210101 w 498116"/>
              <a:gd name="connsiteY27" fmla="*/ 83228 h 46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8116" h="463895">
                <a:moveTo>
                  <a:pt x="5357" y="432675"/>
                </a:moveTo>
                <a:cubicBezTo>
                  <a:pt x="2047" y="435985"/>
                  <a:pt x="0" y="440557"/>
                  <a:pt x="0" y="445607"/>
                </a:cubicBezTo>
                <a:cubicBezTo>
                  <a:pt x="0" y="455707"/>
                  <a:pt x="8188" y="463895"/>
                  <a:pt x="18288" y="463895"/>
                </a:cubicBezTo>
                <a:lnTo>
                  <a:pt x="128016" y="463895"/>
                </a:lnTo>
                <a:cubicBezTo>
                  <a:pt x="138116" y="463895"/>
                  <a:pt x="146304" y="455707"/>
                  <a:pt x="146304" y="445607"/>
                </a:cubicBezTo>
                <a:cubicBezTo>
                  <a:pt x="146304" y="435507"/>
                  <a:pt x="138116" y="427319"/>
                  <a:pt x="128016" y="427319"/>
                </a:cubicBezTo>
                <a:lnTo>
                  <a:pt x="18288" y="427319"/>
                </a:lnTo>
                <a:cubicBezTo>
                  <a:pt x="13238" y="427319"/>
                  <a:pt x="8666" y="429366"/>
                  <a:pt x="5357" y="432675"/>
                </a:cubicBezTo>
                <a:close/>
                <a:moveTo>
                  <a:pt x="467981" y="4356"/>
                </a:moveTo>
                <a:cubicBezTo>
                  <a:pt x="464416" y="7387"/>
                  <a:pt x="462006" y="11779"/>
                  <a:pt x="461599" y="16813"/>
                </a:cubicBezTo>
                <a:lnTo>
                  <a:pt x="452743" y="126183"/>
                </a:lnTo>
                <a:cubicBezTo>
                  <a:pt x="451928" y="136250"/>
                  <a:pt x="459428" y="145072"/>
                  <a:pt x="469496" y="145887"/>
                </a:cubicBezTo>
                <a:cubicBezTo>
                  <a:pt x="479562" y="146703"/>
                  <a:pt x="488385" y="139201"/>
                  <a:pt x="489200" y="129135"/>
                </a:cubicBezTo>
                <a:lnTo>
                  <a:pt x="498056" y="19764"/>
                </a:lnTo>
                <a:cubicBezTo>
                  <a:pt x="498871" y="9698"/>
                  <a:pt x="491370" y="875"/>
                  <a:pt x="481303" y="60"/>
                </a:cubicBezTo>
                <a:cubicBezTo>
                  <a:pt x="476269" y="-347"/>
                  <a:pt x="471547" y="1324"/>
                  <a:pt x="467981" y="4356"/>
                </a:cubicBezTo>
                <a:close/>
                <a:moveTo>
                  <a:pt x="210101" y="83228"/>
                </a:moveTo>
                <a:lnTo>
                  <a:pt x="102555" y="182418"/>
                </a:lnTo>
                <a:cubicBezTo>
                  <a:pt x="95131" y="189266"/>
                  <a:pt x="94663" y="200836"/>
                  <a:pt x="101511" y="208260"/>
                </a:cubicBezTo>
                <a:cubicBezTo>
                  <a:pt x="108358" y="215685"/>
                  <a:pt x="119929" y="216152"/>
                  <a:pt x="127353" y="209305"/>
                </a:cubicBezTo>
                <a:lnTo>
                  <a:pt x="167683" y="172108"/>
                </a:lnTo>
                <a:lnTo>
                  <a:pt x="219208" y="227974"/>
                </a:lnTo>
                <a:cubicBezTo>
                  <a:pt x="226056" y="235399"/>
                  <a:pt x="237626" y="235866"/>
                  <a:pt x="245050" y="229019"/>
                </a:cubicBezTo>
                <a:cubicBezTo>
                  <a:pt x="252474" y="222171"/>
                  <a:pt x="252942" y="210601"/>
                  <a:pt x="246095" y="203177"/>
                </a:cubicBezTo>
                <a:lnTo>
                  <a:pt x="194569" y="147311"/>
                </a:lnTo>
                <a:lnTo>
                  <a:pt x="234899" y="110114"/>
                </a:lnTo>
                <a:cubicBezTo>
                  <a:pt x="242323" y="103267"/>
                  <a:pt x="242791" y="91697"/>
                  <a:pt x="235944" y="84272"/>
                </a:cubicBezTo>
                <a:cubicBezTo>
                  <a:pt x="229096" y="76848"/>
                  <a:pt x="217526" y="76380"/>
                  <a:pt x="210101" y="83228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06FD57F-EC6A-4E7F-967B-F9071BDD4E4C}"/>
              </a:ext>
            </a:extLst>
          </p:cNvPr>
          <p:cNvSpPr/>
          <p:nvPr/>
        </p:nvSpPr>
        <p:spPr bwMode="auto">
          <a:xfrm>
            <a:off x="8680872" y="3068399"/>
            <a:ext cx="508894" cy="5088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0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C53B0-A829-481A-9C04-3CA1253DA262}"/>
              </a:ext>
            </a:extLst>
          </p:cNvPr>
          <p:cNvGrpSpPr/>
          <p:nvPr/>
        </p:nvGrpSpPr>
        <p:grpSpPr>
          <a:xfrm>
            <a:off x="8722030" y="3438835"/>
            <a:ext cx="157512" cy="157512"/>
            <a:chOff x="9557575" y="3419337"/>
            <a:chExt cx="210076" cy="21007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454022-C08D-423D-929C-18A12777C9F8}"/>
                </a:ext>
              </a:extLst>
            </p:cNvPr>
            <p:cNvSpPr/>
            <p:nvPr/>
          </p:nvSpPr>
          <p:spPr bwMode="auto">
            <a:xfrm>
              <a:off x="9605529" y="3441872"/>
              <a:ext cx="162122" cy="162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9980C7E-C44D-4D9C-9F95-CA7C86AC97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57575" y="3419337"/>
              <a:ext cx="210076" cy="210076"/>
            </a:xfrm>
            <a:custGeom>
              <a:avLst/>
              <a:gdLst>
                <a:gd name="connsiteX0" fmla="*/ 110238 w 210076"/>
                <a:gd name="connsiteY0" fmla="*/ 116562 h 210076"/>
                <a:gd name="connsiteX1" fmla="*/ 125486 w 210076"/>
                <a:gd name="connsiteY1" fmla="*/ 135217 h 210076"/>
                <a:gd name="connsiteX2" fmla="*/ 110238 w 210076"/>
                <a:gd name="connsiteY2" fmla="*/ 151092 h 210076"/>
                <a:gd name="connsiteX3" fmla="*/ 99207 w 210076"/>
                <a:gd name="connsiteY3" fmla="*/ 55933 h 210076"/>
                <a:gd name="connsiteX4" fmla="*/ 99207 w 210076"/>
                <a:gd name="connsiteY4" fmla="*/ 91719 h 210076"/>
                <a:gd name="connsiteX5" fmla="*/ 87817 w 210076"/>
                <a:gd name="connsiteY5" fmla="*/ 83198 h 210076"/>
                <a:gd name="connsiteX6" fmla="*/ 84587 w 210076"/>
                <a:gd name="connsiteY6" fmla="*/ 72346 h 210076"/>
                <a:gd name="connsiteX7" fmla="*/ 88534 w 210076"/>
                <a:gd name="connsiteY7" fmla="*/ 61673 h 210076"/>
                <a:gd name="connsiteX8" fmla="*/ 99207 w 210076"/>
                <a:gd name="connsiteY8" fmla="*/ 55933 h 210076"/>
                <a:gd name="connsiteX9" fmla="*/ 99207 w 210076"/>
                <a:gd name="connsiteY9" fmla="*/ 23196 h 210076"/>
                <a:gd name="connsiteX10" fmla="*/ 99207 w 210076"/>
                <a:gd name="connsiteY10" fmla="*/ 39340 h 210076"/>
                <a:gd name="connsiteX11" fmla="*/ 75081 w 210076"/>
                <a:gd name="connsiteY11" fmla="*/ 51045 h 210076"/>
                <a:gd name="connsiteX12" fmla="*/ 65574 w 210076"/>
                <a:gd name="connsiteY12" fmla="*/ 74139 h 210076"/>
                <a:gd name="connsiteX13" fmla="*/ 71807 w 210076"/>
                <a:gd name="connsiteY13" fmla="*/ 93692 h 210076"/>
                <a:gd name="connsiteX14" fmla="*/ 99207 w 210076"/>
                <a:gd name="connsiteY14" fmla="*/ 111719 h 210076"/>
                <a:gd name="connsiteX15" fmla="*/ 99207 w 210076"/>
                <a:gd name="connsiteY15" fmla="*/ 151631 h 210076"/>
                <a:gd name="connsiteX16" fmla="*/ 81673 w 210076"/>
                <a:gd name="connsiteY16" fmla="*/ 148401 h 210076"/>
                <a:gd name="connsiteX17" fmla="*/ 66829 w 210076"/>
                <a:gd name="connsiteY17" fmla="*/ 140419 h 210076"/>
                <a:gd name="connsiteX18" fmla="*/ 66829 w 210076"/>
                <a:gd name="connsiteY18" fmla="*/ 160420 h 210076"/>
                <a:gd name="connsiteX19" fmla="*/ 99207 w 210076"/>
                <a:gd name="connsiteY19" fmla="*/ 168133 h 210076"/>
                <a:gd name="connsiteX20" fmla="*/ 99207 w 210076"/>
                <a:gd name="connsiteY20" fmla="*/ 186878 h 210076"/>
                <a:gd name="connsiteX21" fmla="*/ 110238 w 210076"/>
                <a:gd name="connsiteY21" fmla="*/ 186878 h 210076"/>
                <a:gd name="connsiteX22" fmla="*/ 110238 w 210076"/>
                <a:gd name="connsiteY22" fmla="*/ 167416 h 210076"/>
                <a:gd name="connsiteX23" fmla="*/ 135441 w 210076"/>
                <a:gd name="connsiteY23" fmla="*/ 156115 h 210076"/>
                <a:gd name="connsiteX24" fmla="*/ 144499 w 210076"/>
                <a:gd name="connsiteY24" fmla="*/ 134051 h 210076"/>
                <a:gd name="connsiteX25" fmla="*/ 137235 w 210076"/>
                <a:gd name="connsiteY25" fmla="*/ 114589 h 210076"/>
                <a:gd name="connsiteX26" fmla="*/ 110238 w 210076"/>
                <a:gd name="connsiteY26" fmla="*/ 96830 h 210076"/>
                <a:gd name="connsiteX27" fmla="*/ 110238 w 210076"/>
                <a:gd name="connsiteY27" fmla="*/ 55484 h 210076"/>
                <a:gd name="connsiteX28" fmla="*/ 136248 w 210076"/>
                <a:gd name="connsiteY28" fmla="*/ 63197 h 210076"/>
                <a:gd name="connsiteX29" fmla="*/ 136248 w 210076"/>
                <a:gd name="connsiteY29" fmla="*/ 44005 h 210076"/>
                <a:gd name="connsiteX30" fmla="*/ 110238 w 210076"/>
                <a:gd name="connsiteY30" fmla="*/ 38982 h 210076"/>
                <a:gd name="connsiteX31" fmla="*/ 110238 w 210076"/>
                <a:gd name="connsiteY31" fmla="*/ 23196 h 210076"/>
                <a:gd name="connsiteX32" fmla="*/ 105038 w 210076"/>
                <a:gd name="connsiteY32" fmla="*/ 0 h 210076"/>
                <a:gd name="connsiteX33" fmla="*/ 210076 w 210076"/>
                <a:gd name="connsiteY33" fmla="*/ 105038 h 210076"/>
                <a:gd name="connsiteX34" fmla="*/ 105038 w 210076"/>
                <a:gd name="connsiteY34" fmla="*/ 210076 h 210076"/>
                <a:gd name="connsiteX35" fmla="*/ 0 w 210076"/>
                <a:gd name="connsiteY35" fmla="*/ 105038 h 210076"/>
                <a:gd name="connsiteX36" fmla="*/ 105038 w 210076"/>
                <a:gd name="connsiteY36" fmla="*/ 0 h 2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0076" h="210076">
                  <a:moveTo>
                    <a:pt x="110238" y="116562"/>
                  </a:moveTo>
                  <a:cubicBezTo>
                    <a:pt x="120403" y="121943"/>
                    <a:pt x="125486" y="128162"/>
                    <a:pt x="125486" y="135217"/>
                  </a:cubicBezTo>
                  <a:cubicBezTo>
                    <a:pt x="125486" y="143649"/>
                    <a:pt x="120403" y="148940"/>
                    <a:pt x="110238" y="151092"/>
                  </a:cubicBezTo>
                  <a:close/>
                  <a:moveTo>
                    <a:pt x="99207" y="55933"/>
                  </a:moveTo>
                  <a:lnTo>
                    <a:pt x="99207" y="91719"/>
                  </a:lnTo>
                  <a:cubicBezTo>
                    <a:pt x="93766" y="88848"/>
                    <a:pt x="89969" y="86008"/>
                    <a:pt x="87817" y="83198"/>
                  </a:cubicBezTo>
                  <a:cubicBezTo>
                    <a:pt x="85664" y="80387"/>
                    <a:pt x="84587" y="76770"/>
                    <a:pt x="84587" y="72346"/>
                  </a:cubicBezTo>
                  <a:cubicBezTo>
                    <a:pt x="84587" y="68160"/>
                    <a:pt x="85903" y="64603"/>
                    <a:pt x="88534" y="61673"/>
                  </a:cubicBezTo>
                  <a:cubicBezTo>
                    <a:pt x="91165" y="58743"/>
                    <a:pt x="94723" y="56829"/>
                    <a:pt x="99207" y="55933"/>
                  </a:cubicBezTo>
                  <a:close/>
                  <a:moveTo>
                    <a:pt x="99207" y="23196"/>
                  </a:moveTo>
                  <a:lnTo>
                    <a:pt x="99207" y="39340"/>
                  </a:lnTo>
                  <a:cubicBezTo>
                    <a:pt x="89461" y="40656"/>
                    <a:pt x="81418" y="44557"/>
                    <a:pt x="75081" y="51045"/>
                  </a:cubicBezTo>
                  <a:cubicBezTo>
                    <a:pt x="68743" y="57532"/>
                    <a:pt x="65574" y="65231"/>
                    <a:pt x="65574" y="74139"/>
                  </a:cubicBezTo>
                  <a:cubicBezTo>
                    <a:pt x="65574" y="81673"/>
                    <a:pt x="67652" y="88191"/>
                    <a:pt x="71807" y="93692"/>
                  </a:cubicBezTo>
                  <a:cubicBezTo>
                    <a:pt x="75963" y="99193"/>
                    <a:pt x="85096" y="105201"/>
                    <a:pt x="99207" y="111719"/>
                  </a:cubicBezTo>
                  <a:lnTo>
                    <a:pt x="99207" y="151631"/>
                  </a:lnTo>
                  <a:cubicBezTo>
                    <a:pt x="93766" y="151631"/>
                    <a:pt x="87921" y="150554"/>
                    <a:pt x="81673" y="148401"/>
                  </a:cubicBezTo>
                  <a:cubicBezTo>
                    <a:pt x="75424" y="146250"/>
                    <a:pt x="70477" y="143588"/>
                    <a:pt x="66829" y="140419"/>
                  </a:cubicBezTo>
                  <a:lnTo>
                    <a:pt x="66829" y="160420"/>
                  </a:lnTo>
                  <a:cubicBezTo>
                    <a:pt x="75141" y="165562"/>
                    <a:pt x="85933" y="168133"/>
                    <a:pt x="99207" y="168133"/>
                  </a:cubicBezTo>
                  <a:lnTo>
                    <a:pt x="99207" y="186878"/>
                  </a:lnTo>
                  <a:lnTo>
                    <a:pt x="110238" y="186878"/>
                  </a:lnTo>
                  <a:lnTo>
                    <a:pt x="110238" y="167416"/>
                  </a:lnTo>
                  <a:cubicBezTo>
                    <a:pt x="121001" y="165801"/>
                    <a:pt x="129402" y="162034"/>
                    <a:pt x="135441" y="156115"/>
                  </a:cubicBezTo>
                  <a:cubicBezTo>
                    <a:pt x="141479" y="150196"/>
                    <a:pt x="144499" y="142841"/>
                    <a:pt x="144499" y="134051"/>
                  </a:cubicBezTo>
                  <a:cubicBezTo>
                    <a:pt x="144499" y="126817"/>
                    <a:pt x="142077" y="120329"/>
                    <a:pt x="137235" y="114589"/>
                  </a:cubicBezTo>
                  <a:cubicBezTo>
                    <a:pt x="132391" y="108849"/>
                    <a:pt x="123393" y="102930"/>
                    <a:pt x="110238" y="96830"/>
                  </a:cubicBezTo>
                  <a:lnTo>
                    <a:pt x="110238" y="55484"/>
                  </a:lnTo>
                  <a:cubicBezTo>
                    <a:pt x="121061" y="55843"/>
                    <a:pt x="129731" y="58414"/>
                    <a:pt x="136248" y="63197"/>
                  </a:cubicBezTo>
                  <a:lnTo>
                    <a:pt x="136248" y="44005"/>
                  </a:lnTo>
                  <a:cubicBezTo>
                    <a:pt x="131465" y="41015"/>
                    <a:pt x="122795" y="39340"/>
                    <a:pt x="110238" y="38982"/>
                  </a:cubicBezTo>
                  <a:lnTo>
                    <a:pt x="110238" y="23196"/>
                  </a:lnTo>
                  <a:close/>
                  <a:moveTo>
                    <a:pt x="105038" y="0"/>
                  </a:moveTo>
                  <a:cubicBezTo>
                    <a:pt x="163049" y="0"/>
                    <a:pt x="210076" y="47027"/>
                    <a:pt x="210076" y="105038"/>
                  </a:cubicBezTo>
                  <a:cubicBezTo>
                    <a:pt x="210076" y="163049"/>
                    <a:pt x="163049" y="210076"/>
                    <a:pt x="105038" y="210076"/>
                  </a:cubicBezTo>
                  <a:cubicBezTo>
                    <a:pt x="47027" y="210076"/>
                    <a:pt x="0" y="163049"/>
                    <a:pt x="0" y="105038"/>
                  </a:cubicBezTo>
                  <a:cubicBezTo>
                    <a:pt x="0" y="47027"/>
                    <a:pt x="47027" y="0"/>
                    <a:pt x="105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90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Serverless</a:t>
            </a:r>
            <a:br>
              <a:rPr lang="en-US" dirty="0"/>
            </a:b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273822" y="3875236"/>
            <a:ext cx="1973396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</a:t>
            </a:r>
            <a:b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DevOps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5615991" y="2605145"/>
            <a:ext cx="1289060" cy="1289060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2552122" y="3875236"/>
            <a:ext cx="2039243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Manage apps, </a:t>
            </a:r>
            <a:b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not servers</a:t>
            </a:r>
          </a:p>
        </p:txBody>
      </p:sp>
      <p:grpSp>
        <p:nvGrpSpPr>
          <p:cNvPr id="250" name="Group 249"/>
          <p:cNvGrpSpPr/>
          <p:nvPr/>
        </p:nvGrpSpPr>
        <p:grpSpPr>
          <a:xfrm>
            <a:off x="2927214" y="2605145"/>
            <a:ext cx="1289060" cy="1289060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7949611" y="3875236"/>
            <a:ext cx="1877926" cy="734439"/>
          </a:xfrm>
          <a:prstGeom prst="rect">
            <a:avLst/>
          </a:prstGeom>
          <a:noFill/>
        </p:spPr>
        <p:txBody>
          <a:bodyPr wrap="square" lIns="69916" tIns="111865" rIns="139831" bIns="111865" rtlCol="0">
            <a:spAutoFit/>
          </a:bodyPr>
          <a:lstStyle/>
          <a:p>
            <a:pPr algn="ctr" defTabSz="93213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</a:t>
            </a:r>
            <a:b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to market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244044" y="2539325"/>
            <a:ext cx="1289060" cy="1289060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01" tIns="109681" rIns="137101" bIns="1096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51" tIns="34275" rIns="68551" bIns="34275" numCol="1" anchor="t" anchorCtr="0" compatLnSpc="1">
                <a:prstTxWarp prst="textNoShape">
                  <a:avLst/>
                </a:prstTxWarp>
              </a:bodyPr>
              <a:lstStyle/>
              <a:p>
                <a:pPr defTabSz="699225">
                  <a:defRPr/>
                </a:pPr>
                <a:endParaRPr lang="en-US" sz="135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0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-2.22222E-6 L 4.16667E-6 -0.0453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91667E-6 -2.22222E-6 L 2.91667E-6 -0.04537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7.32704E-7 -1.01226E-6 L 7.32704E-7 -0.04539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10" grpId="0"/>
      <p:bldP spid="10" grpId="1"/>
      <p:bldP spid="61" grpId="0"/>
      <p:bldP spid="61" grpId="1"/>
    </p:bld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550fb09-e1e4-49f9-8257-ac8f082c86d0"/>
    <ds:schemaRef ds:uri="http://purl.org/dc/terms/"/>
    <ds:schemaRef ds:uri="http://schemas.microsoft.com/sharepoint/v3/fields"/>
    <ds:schemaRef ds:uri="0f32b589-041a-4b5d-9ecb-546b576e7a4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308</TotalTime>
  <Words>1835</Words>
  <Application>Microsoft Office PowerPoint</Application>
  <PresentationFormat>Custom</PresentationFormat>
  <Paragraphs>489</Paragraphs>
  <Slides>41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Image</vt:lpstr>
      <vt:lpstr> Global Office 365 Bootcamp –  Madrid, Spain</vt:lpstr>
      <vt:lpstr>Alberto Diaz Martin</vt:lpstr>
      <vt:lpstr>The evolution of application platforms</vt:lpstr>
      <vt:lpstr>PowerPoint Presentation</vt:lpstr>
      <vt:lpstr>PowerPoint Presentation</vt:lpstr>
      <vt:lpstr>PowerPoint Presentation</vt:lpstr>
      <vt:lpstr>PowerPoint Presentation</vt:lpstr>
      <vt:lpstr>What is Serverless? </vt:lpstr>
      <vt:lpstr>Benefits of Serverless </vt:lpstr>
      <vt:lpstr>Serverless application platform components</vt:lpstr>
      <vt:lpstr>Azure Functions Features</vt:lpstr>
      <vt:lpstr>“Frictionless”</vt:lpstr>
      <vt:lpstr>App Service (PaaS)</vt:lpstr>
      <vt:lpstr>Event-based Processing</vt:lpstr>
      <vt:lpstr>What Kind of Events?</vt:lpstr>
      <vt:lpstr>Supported Languages</vt:lpstr>
      <vt:lpstr>What Can You Build?</vt:lpstr>
      <vt:lpstr>Processing Pipeline</vt:lpstr>
      <vt:lpstr>Function Hosting Plans</vt:lpstr>
      <vt:lpstr>Storage Queue</vt:lpstr>
      <vt:lpstr>Processing Pipeline – Current Status</vt:lpstr>
      <vt:lpstr>Storage Blob</vt:lpstr>
      <vt:lpstr>Processing Pipeline – Current Status</vt:lpstr>
      <vt:lpstr>Supported Triggers &amp; Bindings</vt:lpstr>
      <vt:lpstr>Local Development</vt:lpstr>
      <vt:lpstr>Local Development: Visual Studio (Preview)</vt:lpstr>
      <vt:lpstr>Scaling Out</vt:lpstr>
      <vt:lpstr>Scaling Out an Azure Function</vt:lpstr>
      <vt:lpstr>App Service Plan Scaling</vt:lpstr>
      <vt:lpstr>Consumption Plan Scaling</vt:lpstr>
      <vt:lpstr>Scale Controller (Consumption Plan)</vt:lpstr>
      <vt:lpstr>Pricing</vt:lpstr>
      <vt:lpstr>Consumption Plan Pricing</vt:lpstr>
      <vt:lpstr>Consumption Plan Pricing</vt:lpstr>
      <vt:lpstr>Example pricing</vt:lpstr>
      <vt:lpstr>Best Practices</vt:lpstr>
      <vt:lpstr>Chose one over the other</vt:lpstr>
      <vt:lpstr>Best Practice</vt:lpstr>
      <vt:lpstr>Best Practice (cont.)</vt:lpstr>
      <vt:lpstr>Dual Abstraction with Azure Functions</vt:lpstr>
      <vt:lpstr>Enjoy the Bootcamp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Alberto Diaz Martin</cp:lastModifiedBy>
  <cp:revision>48</cp:revision>
  <dcterms:created xsi:type="dcterms:W3CDTF">2017-07-18T18:43:36Z</dcterms:created>
  <dcterms:modified xsi:type="dcterms:W3CDTF">2017-11-03T14:55:58Z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